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906000" cy="6858000" type="A4"/>
  <p:notesSz cx="7086600" cy="93726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B19F"/>
    <a:srgbClr val="3C846E"/>
    <a:srgbClr val="008000"/>
    <a:srgbClr val="203864"/>
    <a:srgbClr val="99FF99"/>
    <a:srgbClr val="01FF80"/>
    <a:srgbClr val="00CC66"/>
    <a:srgbClr val="019933"/>
    <a:srgbClr val="E0E0E0"/>
    <a:srgbClr val="0C58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68" autoAdjust="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1164" y="10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4F091-0277-4843-A977-9649C12A32DC}" type="datetimeFigureOut">
              <a:rPr lang="de-DE" smtClean="0"/>
              <a:t>13.10.2017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AF99A-02A2-463C-9ADA-FE098D9374CD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5325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4F091-0277-4843-A977-9649C12A32DC}" type="datetimeFigureOut">
              <a:rPr lang="de-DE" smtClean="0"/>
              <a:t>13.10.2017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AF99A-02A2-463C-9ADA-FE098D9374CD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73571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4F091-0277-4843-A977-9649C12A32DC}" type="datetimeFigureOut">
              <a:rPr lang="de-DE" smtClean="0"/>
              <a:t>13.10.2017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AF99A-02A2-463C-9ADA-FE098D9374CD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66625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4F091-0277-4843-A977-9649C12A32DC}" type="datetimeFigureOut">
              <a:rPr lang="de-DE" smtClean="0"/>
              <a:t>13.10.2017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AF99A-02A2-463C-9ADA-FE098D9374CD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72961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4F091-0277-4843-A977-9649C12A32DC}" type="datetimeFigureOut">
              <a:rPr lang="de-DE" smtClean="0"/>
              <a:t>13.10.2017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AF99A-02A2-463C-9ADA-FE098D9374CD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87949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4F091-0277-4843-A977-9649C12A32DC}" type="datetimeFigureOut">
              <a:rPr lang="de-DE" smtClean="0"/>
              <a:t>13.10.2017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AF99A-02A2-463C-9ADA-FE098D9374CD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91983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4F091-0277-4843-A977-9649C12A32DC}" type="datetimeFigureOut">
              <a:rPr lang="de-DE" smtClean="0"/>
              <a:t>13.10.2017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AF99A-02A2-463C-9ADA-FE098D9374CD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64754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4F091-0277-4843-A977-9649C12A32DC}" type="datetimeFigureOut">
              <a:rPr lang="de-DE" smtClean="0"/>
              <a:t>13.10.2017</a:t>
            </a:fld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AF99A-02A2-463C-9ADA-FE098D9374CD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3573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4F091-0277-4843-A977-9649C12A32DC}" type="datetimeFigureOut">
              <a:rPr lang="de-DE" smtClean="0"/>
              <a:t>13.10.2017</a:t>
            </a:fld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AF99A-02A2-463C-9ADA-FE098D9374CD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30772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4F091-0277-4843-A977-9649C12A32DC}" type="datetimeFigureOut">
              <a:rPr lang="de-DE" smtClean="0"/>
              <a:t>13.10.2017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AF99A-02A2-463C-9ADA-FE098D9374CD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51552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4F091-0277-4843-A977-9649C12A32DC}" type="datetimeFigureOut">
              <a:rPr lang="de-DE" smtClean="0"/>
              <a:t>13.10.2017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AF99A-02A2-463C-9ADA-FE098D9374CD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4126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4F091-0277-4843-A977-9649C12A32DC}" type="datetimeFigureOut">
              <a:rPr lang="de-DE" smtClean="0"/>
              <a:t>13.10.2017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AF99A-02A2-463C-9ADA-FE098D9374CD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13952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7" name="Pfeil: nach unten 1056">
            <a:extLst>
              <a:ext uri="{FF2B5EF4-FFF2-40B4-BE49-F238E27FC236}">
                <a16:creationId xmlns:a16="http://schemas.microsoft.com/office/drawing/2014/main" id="{5B4434CF-4C1A-4980-8CB9-36AEE0A9116F}"/>
              </a:ext>
            </a:extLst>
          </p:cNvPr>
          <p:cNvSpPr/>
          <p:nvPr/>
        </p:nvSpPr>
        <p:spPr>
          <a:xfrm>
            <a:off x="212953" y="2950123"/>
            <a:ext cx="157388" cy="1994377"/>
          </a:xfrm>
          <a:prstGeom prst="downArrow">
            <a:avLst>
              <a:gd name="adj1" fmla="val 50000"/>
              <a:gd name="adj2" fmla="val 28277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58" name="Rechteck 1057">
            <a:extLst>
              <a:ext uri="{FF2B5EF4-FFF2-40B4-BE49-F238E27FC236}">
                <a16:creationId xmlns:a16="http://schemas.microsoft.com/office/drawing/2014/main" id="{484BA69A-9400-4909-98D2-B564BFB4FADA}"/>
              </a:ext>
            </a:extLst>
          </p:cNvPr>
          <p:cNvSpPr/>
          <p:nvPr/>
        </p:nvSpPr>
        <p:spPr>
          <a:xfrm>
            <a:off x="212953" y="3022034"/>
            <a:ext cx="157388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55" name="Rechteck 254">
            <a:extLst>
              <a:ext uri="{FF2B5EF4-FFF2-40B4-BE49-F238E27FC236}">
                <a16:creationId xmlns:a16="http://schemas.microsoft.com/office/drawing/2014/main" id="{0162D494-F060-4217-872D-CEA867A032CC}"/>
              </a:ext>
            </a:extLst>
          </p:cNvPr>
          <p:cNvSpPr/>
          <p:nvPr/>
        </p:nvSpPr>
        <p:spPr>
          <a:xfrm>
            <a:off x="212953" y="4816627"/>
            <a:ext cx="157388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53" name="Pfeil: nach unten 252">
            <a:extLst>
              <a:ext uri="{FF2B5EF4-FFF2-40B4-BE49-F238E27FC236}">
                <a16:creationId xmlns:a16="http://schemas.microsoft.com/office/drawing/2014/main" id="{057CFE09-BF57-43AE-92A6-0C380DF3298B}"/>
              </a:ext>
            </a:extLst>
          </p:cNvPr>
          <p:cNvSpPr/>
          <p:nvPr/>
        </p:nvSpPr>
        <p:spPr>
          <a:xfrm>
            <a:off x="488065" y="4875179"/>
            <a:ext cx="157388" cy="72302"/>
          </a:xfrm>
          <a:prstGeom prst="downArrow">
            <a:avLst>
              <a:gd name="adj1" fmla="val 50000"/>
              <a:gd name="adj2" fmla="val 65531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36" name="Rechteck 235">
            <a:extLst>
              <a:ext uri="{FF2B5EF4-FFF2-40B4-BE49-F238E27FC236}">
                <a16:creationId xmlns:a16="http://schemas.microsoft.com/office/drawing/2014/main" id="{CDA2A168-BE90-47C7-8874-81F7BE6F09C7}"/>
              </a:ext>
            </a:extLst>
          </p:cNvPr>
          <p:cNvSpPr/>
          <p:nvPr/>
        </p:nvSpPr>
        <p:spPr>
          <a:xfrm>
            <a:off x="8201228" y="3781188"/>
            <a:ext cx="86269" cy="4031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93" name="Verbinder: gewinkelt 92">
            <a:extLst>
              <a:ext uri="{FF2B5EF4-FFF2-40B4-BE49-F238E27FC236}">
                <a16:creationId xmlns:a16="http://schemas.microsoft.com/office/drawing/2014/main" id="{3F714BA8-4B74-4CB2-A469-FF01E2F50B92}"/>
              </a:ext>
            </a:extLst>
          </p:cNvPr>
          <p:cNvCxnSpPr>
            <a:cxnSpLocks/>
            <a:stCxn id="236" idx="3"/>
            <a:endCxn id="1039" idx="1"/>
          </p:cNvCxnSpPr>
          <p:nvPr/>
        </p:nvCxnSpPr>
        <p:spPr>
          <a:xfrm flipV="1">
            <a:off x="8287497" y="3533972"/>
            <a:ext cx="241613" cy="448786"/>
          </a:xfrm>
          <a:prstGeom prst="bentConnector3">
            <a:avLst>
              <a:gd name="adj1" fmla="val 50000"/>
            </a:avLst>
          </a:prstGeom>
          <a:ln>
            <a:solidFill>
              <a:schemeClr val="bg2">
                <a:lumMod val="2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hteck 87">
            <a:extLst>
              <a:ext uri="{FF2B5EF4-FFF2-40B4-BE49-F238E27FC236}">
                <a16:creationId xmlns:a16="http://schemas.microsoft.com/office/drawing/2014/main" id="{E996A534-B120-4E28-8A70-024DB31BC3FE}"/>
              </a:ext>
            </a:extLst>
          </p:cNvPr>
          <p:cNvSpPr/>
          <p:nvPr/>
        </p:nvSpPr>
        <p:spPr>
          <a:xfrm>
            <a:off x="83016" y="528139"/>
            <a:ext cx="6748747" cy="378820"/>
          </a:xfrm>
          <a:prstGeom prst="rect">
            <a:avLst/>
          </a:prstGeom>
          <a:solidFill>
            <a:srgbClr val="0A52B6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463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D064C1D-D15C-4EDE-821E-4B9A9BCD7BFC}"/>
              </a:ext>
            </a:extLst>
          </p:cNvPr>
          <p:cNvSpPr/>
          <p:nvPr/>
        </p:nvSpPr>
        <p:spPr>
          <a:xfrm>
            <a:off x="130885" y="571299"/>
            <a:ext cx="2566675" cy="292500"/>
          </a:xfrm>
          <a:prstGeom prst="rect">
            <a:avLst/>
          </a:prstGeom>
          <a:noFill/>
          <a:ln>
            <a:solidFill>
              <a:srgbClr val="0A52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813" b="1" dirty="0">
                <a:solidFill>
                  <a:schemeClr val="bg2">
                    <a:lumMod val="10000"/>
                  </a:schemeClr>
                </a:solidFill>
              </a:rPr>
              <a:t>Hydro Profi Line® Pflanzsysteme (HPL®)</a:t>
            </a:r>
          </a:p>
        </p:txBody>
      </p:sp>
      <p:cxnSp>
        <p:nvCxnSpPr>
          <p:cNvPr id="106" name="Gerader Verbinder 105">
            <a:extLst>
              <a:ext uri="{FF2B5EF4-FFF2-40B4-BE49-F238E27FC236}">
                <a16:creationId xmlns:a16="http://schemas.microsoft.com/office/drawing/2014/main" id="{C2E185AE-078E-492B-B1C3-91F3AC7C4C25}"/>
              </a:ext>
            </a:extLst>
          </p:cNvPr>
          <p:cNvCxnSpPr>
            <a:cxnSpLocks/>
          </p:cNvCxnSpPr>
          <p:nvPr/>
        </p:nvCxnSpPr>
        <p:spPr>
          <a:xfrm>
            <a:off x="2772605" y="717549"/>
            <a:ext cx="142292" cy="0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Rechteck 123">
            <a:extLst>
              <a:ext uri="{FF2B5EF4-FFF2-40B4-BE49-F238E27FC236}">
                <a16:creationId xmlns:a16="http://schemas.microsoft.com/office/drawing/2014/main" id="{86C29419-56D3-497D-B4CD-A3059A595A9C}"/>
              </a:ext>
            </a:extLst>
          </p:cNvPr>
          <p:cNvSpPr/>
          <p:nvPr/>
        </p:nvSpPr>
        <p:spPr>
          <a:xfrm>
            <a:off x="8615379" y="2416168"/>
            <a:ext cx="1202930" cy="2235608"/>
          </a:xfrm>
          <a:prstGeom prst="rect">
            <a:avLst/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72000" rtlCol="0" anchor="ctr"/>
          <a:lstStyle/>
          <a:p>
            <a:r>
              <a:rPr lang="de-DE" sz="1000" b="1" dirty="0">
                <a:solidFill>
                  <a:srgbClr val="019933"/>
                </a:solidFill>
              </a:rPr>
              <a:t>G.K.R. Germany</a:t>
            </a:r>
            <a:br>
              <a:rPr lang="de-DE" sz="813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de-DE" sz="813" dirty="0">
                <a:solidFill>
                  <a:schemeClr val="bg2">
                    <a:lumMod val="10000"/>
                  </a:schemeClr>
                </a:solidFill>
              </a:rPr>
              <a:t>www.gkr-germany.com</a:t>
            </a:r>
          </a:p>
          <a:p>
            <a:br>
              <a:rPr lang="en-US" sz="400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de-DE" sz="813" dirty="0">
                <a:solidFill>
                  <a:schemeClr val="bg2">
                    <a:lumMod val="10000"/>
                  </a:schemeClr>
                </a:solidFill>
              </a:rPr>
              <a:t>Himmelschlüsselstr. 60, D – 80995 Munich</a:t>
            </a:r>
            <a:br>
              <a:rPr lang="de-DE" sz="813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de-DE" sz="813" dirty="0">
                <a:solidFill>
                  <a:schemeClr val="bg2">
                    <a:lumMod val="10000"/>
                  </a:schemeClr>
                </a:solidFill>
              </a:rPr>
              <a:t>+ 49 89 159 148 0</a:t>
            </a:r>
            <a:br>
              <a:rPr lang="de-DE" sz="813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de-DE" sz="813" dirty="0">
                <a:solidFill>
                  <a:schemeClr val="bg2">
                    <a:lumMod val="10000"/>
                  </a:schemeClr>
                </a:solidFill>
              </a:rPr>
              <a:t>+ 49 89 151 778</a:t>
            </a:r>
          </a:p>
          <a:p>
            <a:endParaRPr lang="de-DE" sz="813" dirty="0">
              <a:solidFill>
                <a:schemeClr val="bg2">
                  <a:lumMod val="10000"/>
                </a:schemeClr>
              </a:solidFill>
            </a:endParaRPr>
          </a:p>
          <a:p>
            <a:pPr marL="72235" indent="-72235">
              <a:buFont typeface="Wingdings" panose="05000000000000000000" pitchFamily="2" charset="2"/>
              <a:buChar char="§"/>
            </a:pPr>
            <a:r>
              <a:rPr lang="de-DE" sz="813" dirty="0">
                <a:solidFill>
                  <a:schemeClr val="bg2">
                    <a:lumMod val="10000"/>
                  </a:schemeClr>
                </a:solidFill>
              </a:rPr>
              <a:t>Zentrale Steuerung</a:t>
            </a:r>
          </a:p>
          <a:p>
            <a:pPr marL="72235" indent="-72235">
              <a:buFont typeface="Wingdings" panose="05000000000000000000" pitchFamily="2" charset="2"/>
              <a:buChar char="§"/>
            </a:pPr>
            <a:r>
              <a:rPr lang="de-DE" sz="813" dirty="0">
                <a:solidFill>
                  <a:schemeClr val="bg2">
                    <a:lumMod val="10000"/>
                  </a:schemeClr>
                </a:solidFill>
              </a:rPr>
              <a:t>Einkauf</a:t>
            </a:r>
          </a:p>
          <a:p>
            <a:pPr marL="72235" indent="-72235">
              <a:buFont typeface="Wingdings" panose="05000000000000000000" pitchFamily="2" charset="2"/>
              <a:buChar char="§"/>
            </a:pPr>
            <a:r>
              <a:rPr lang="de-DE" sz="813" dirty="0">
                <a:solidFill>
                  <a:schemeClr val="bg2">
                    <a:lumMod val="10000"/>
                  </a:schemeClr>
                </a:solidFill>
              </a:rPr>
              <a:t>Produktion</a:t>
            </a:r>
          </a:p>
          <a:p>
            <a:pPr marL="72235" indent="-72235">
              <a:buFont typeface="Wingdings" panose="05000000000000000000" pitchFamily="2" charset="2"/>
              <a:buChar char="§"/>
            </a:pPr>
            <a:r>
              <a:rPr lang="de-DE" sz="813" dirty="0">
                <a:solidFill>
                  <a:schemeClr val="bg2">
                    <a:lumMod val="10000"/>
                  </a:schemeClr>
                </a:solidFill>
              </a:rPr>
              <a:t>Sonderanfertigungen</a:t>
            </a:r>
          </a:p>
          <a:p>
            <a:pPr marL="72235" indent="-72235">
              <a:buFont typeface="Wingdings" panose="05000000000000000000" pitchFamily="2" charset="2"/>
              <a:buChar char="§"/>
            </a:pPr>
            <a:r>
              <a:rPr lang="de-DE" sz="813" dirty="0">
                <a:solidFill>
                  <a:schemeClr val="bg2">
                    <a:lumMod val="10000"/>
                  </a:schemeClr>
                </a:solidFill>
              </a:rPr>
              <a:t>Vertrieb</a:t>
            </a:r>
          </a:p>
          <a:p>
            <a:pPr marL="72235" indent="-72235">
              <a:buFont typeface="Wingdings" panose="05000000000000000000" pitchFamily="2" charset="2"/>
              <a:buChar char="§"/>
            </a:pPr>
            <a:r>
              <a:rPr lang="de-DE" sz="813" dirty="0">
                <a:solidFill>
                  <a:schemeClr val="bg2">
                    <a:lumMod val="10000"/>
                  </a:schemeClr>
                </a:solidFill>
              </a:rPr>
              <a:t>Personal</a:t>
            </a:r>
          </a:p>
          <a:p>
            <a:pPr marL="72235" indent="-72235">
              <a:buFont typeface="Wingdings" panose="05000000000000000000" pitchFamily="2" charset="2"/>
              <a:buChar char="§"/>
            </a:pPr>
            <a:r>
              <a:rPr lang="de-DE" sz="813" dirty="0">
                <a:solidFill>
                  <a:schemeClr val="bg2">
                    <a:lumMod val="10000"/>
                  </a:schemeClr>
                </a:solidFill>
              </a:rPr>
              <a:t>Portfolio Management</a:t>
            </a:r>
          </a:p>
        </p:txBody>
      </p:sp>
      <p:cxnSp>
        <p:nvCxnSpPr>
          <p:cNvPr id="146" name="Gerader Verbinder 145">
            <a:extLst>
              <a:ext uri="{FF2B5EF4-FFF2-40B4-BE49-F238E27FC236}">
                <a16:creationId xmlns:a16="http://schemas.microsoft.com/office/drawing/2014/main" id="{4A37FE74-5957-44E0-B152-4608158298B6}"/>
              </a:ext>
            </a:extLst>
          </p:cNvPr>
          <p:cNvCxnSpPr>
            <a:cxnSpLocks/>
          </p:cNvCxnSpPr>
          <p:nvPr/>
        </p:nvCxnSpPr>
        <p:spPr>
          <a:xfrm>
            <a:off x="6889163" y="717549"/>
            <a:ext cx="1519200" cy="1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Rechteck 214">
            <a:extLst>
              <a:ext uri="{FF2B5EF4-FFF2-40B4-BE49-F238E27FC236}">
                <a16:creationId xmlns:a16="http://schemas.microsoft.com/office/drawing/2014/main" id="{A5638A93-6697-43FD-8DD0-4E85FE186EB4}"/>
              </a:ext>
            </a:extLst>
          </p:cNvPr>
          <p:cNvSpPr/>
          <p:nvPr/>
        </p:nvSpPr>
        <p:spPr>
          <a:xfrm>
            <a:off x="2982199" y="571299"/>
            <a:ext cx="3802500" cy="292500"/>
          </a:xfrm>
          <a:prstGeom prst="rect">
            <a:avLst/>
          </a:prstGeom>
          <a:solidFill>
            <a:srgbClr val="0A52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r>
              <a:rPr lang="de-DE" sz="813" b="1" dirty="0">
                <a:solidFill>
                  <a:schemeClr val="bg1"/>
                </a:solidFill>
              </a:rPr>
              <a:t>Informationsplattform zum Hydro Profi Line® Pflanzsystem</a:t>
            </a:r>
            <a:br>
              <a:rPr lang="de-DE" sz="813" b="1" dirty="0">
                <a:solidFill>
                  <a:schemeClr val="bg1"/>
                </a:solidFill>
              </a:rPr>
            </a:br>
            <a:r>
              <a:rPr lang="de-DE" sz="813" dirty="0">
                <a:solidFill>
                  <a:schemeClr val="bg1"/>
                </a:solidFill>
              </a:rPr>
              <a:t>www.hydro-profi-line.com</a:t>
            </a:r>
          </a:p>
        </p:txBody>
      </p:sp>
      <p:sp>
        <p:nvSpPr>
          <p:cNvPr id="102" name="Rechteck 101">
            <a:extLst>
              <a:ext uri="{FF2B5EF4-FFF2-40B4-BE49-F238E27FC236}">
                <a16:creationId xmlns:a16="http://schemas.microsoft.com/office/drawing/2014/main" id="{05BAD217-1CB9-4F00-8B4A-37381133B7C4}"/>
              </a:ext>
            </a:extLst>
          </p:cNvPr>
          <p:cNvSpPr/>
          <p:nvPr/>
        </p:nvSpPr>
        <p:spPr>
          <a:xfrm>
            <a:off x="83016" y="5552914"/>
            <a:ext cx="6748747" cy="514034"/>
          </a:xfrm>
          <a:prstGeom prst="rect">
            <a:avLst/>
          </a:prstGeom>
          <a:solidFill>
            <a:srgbClr val="99FF99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463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0BA2A0AE-1830-4B6B-9E85-6C149E5A15EF}"/>
              </a:ext>
            </a:extLst>
          </p:cNvPr>
          <p:cNvSpPr/>
          <p:nvPr/>
        </p:nvSpPr>
        <p:spPr>
          <a:xfrm>
            <a:off x="130885" y="5588713"/>
            <a:ext cx="2566675" cy="428406"/>
          </a:xfrm>
          <a:prstGeom prst="rect">
            <a:avLst/>
          </a:prstGeom>
          <a:noFill/>
          <a:ln>
            <a:solidFill>
              <a:srgbClr val="99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74815" indent="-74815">
              <a:buFont typeface="Wingdings" panose="05000000000000000000" pitchFamily="2" charset="2"/>
              <a:buChar char="§"/>
            </a:pPr>
            <a:r>
              <a:rPr lang="de-DE" sz="813" b="1" dirty="0">
                <a:solidFill>
                  <a:schemeClr val="bg2">
                    <a:lumMod val="10000"/>
                  </a:schemeClr>
                </a:solidFill>
              </a:rPr>
              <a:t>Schulungen &amp; Zertifizierungen</a:t>
            </a:r>
          </a:p>
          <a:p>
            <a:pPr marL="74815" indent="-74815">
              <a:buFont typeface="Wingdings" panose="05000000000000000000" pitchFamily="2" charset="2"/>
              <a:buChar char="§"/>
            </a:pPr>
            <a:r>
              <a:rPr lang="de-DE" sz="813" b="1" dirty="0">
                <a:solidFill>
                  <a:schemeClr val="bg2">
                    <a:lumMod val="10000"/>
                  </a:schemeClr>
                </a:solidFill>
              </a:rPr>
              <a:t>Ausstellung &amp; Information</a:t>
            </a:r>
          </a:p>
          <a:p>
            <a:pPr marL="74815" indent="-74815">
              <a:buFont typeface="Wingdings" panose="05000000000000000000" pitchFamily="2" charset="2"/>
              <a:buChar char="§"/>
            </a:pPr>
            <a:r>
              <a:rPr lang="de-DE" sz="813" b="1" dirty="0">
                <a:solidFill>
                  <a:schemeClr val="bg2">
                    <a:lumMod val="10000"/>
                  </a:schemeClr>
                </a:solidFill>
              </a:rPr>
              <a:t>Planung &amp; Projektierung</a:t>
            </a:r>
          </a:p>
        </p:txBody>
      </p:sp>
      <p:cxnSp>
        <p:nvCxnSpPr>
          <p:cNvPr id="42" name="Gerader Verbinder 41">
            <a:extLst>
              <a:ext uri="{FF2B5EF4-FFF2-40B4-BE49-F238E27FC236}">
                <a16:creationId xmlns:a16="http://schemas.microsoft.com/office/drawing/2014/main" id="{4D46035F-7AAC-4FA8-B1B4-4CB99259B2DD}"/>
              </a:ext>
            </a:extLst>
          </p:cNvPr>
          <p:cNvCxnSpPr>
            <a:cxnSpLocks/>
          </p:cNvCxnSpPr>
          <p:nvPr/>
        </p:nvCxnSpPr>
        <p:spPr>
          <a:xfrm>
            <a:off x="2768284" y="5802915"/>
            <a:ext cx="142292" cy="0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Gerader Verbinder 144">
            <a:extLst>
              <a:ext uri="{FF2B5EF4-FFF2-40B4-BE49-F238E27FC236}">
                <a16:creationId xmlns:a16="http://schemas.microsoft.com/office/drawing/2014/main" id="{E7CA5476-A945-42F1-B166-CAAC80D6EAC2}"/>
              </a:ext>
            </a:extLst>
          </p:cNvPr>
          <p:cNvCxnSpPr>
            <a:cxnSpLocks/>
          </p:cNvCxnSpPr>
          <p:nvPr/>
        </p:nvCxnSpPr>
        <p:spPr>
          <a:xfrm flipV="1">
            <a:off x="6889163" y="5809931"/>
            <a:ext cx="1519200" cy="1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Rechteck 215">
            <a:extLst>
              <a:ext uri="{FF2B5EF4-FFF2-40B4-BE49-F238E27FC236}">
                <a16:creationId xmlns:a16="http://schemas.microsoft.com/office/drawing/2014/main" id="{DB576CC4-3442-4128-A21D-835103784AE0}"/>
              </a:ext>
            </a:extLst>
          </p:cNvPr>
          <p:cNvSpPr/>
          <p:nvPr/>
        </p:nvSpPr>
        <p:spPr>
          <a:xfrm>
            <a:off x="2982200" y="5663679"/>
            <a:ext cx="3802500" cy="292500"/>
          </a:xfrm>
          <a:prstGeom prst="rect">
            <a:avLst/>
          </a:prstGeom>
          <a:solidFill>
            <a:srgbClr val="99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975" b="1" dirty="0">
                <a:solidFill>
                  <a:schemeClr val="bg2">
                    <a:lumMod val="10000"/>
                  </a:schemeClr>
                </a:solidFill>
              </a:rPr>
              <a:t>I.A.P.S. I</a:t>
            </a:r>
            <a:r>
              <a:rPr lang="de-DE" sz="813" dirty="0">
                <a:solidFill>
                  <a:schemeClr val="bg2">
                    <a:lumMod val="10000"/>
                  </a:schemeClr>
                </a:solidFill>
              </a:rPr>
              <a:t>nformations-</a:t>
            </a:r>
            <a:r>
              <a:rPr lang="de-DE" sz="813" b="1" dirty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de-DE" sz="975" b="1" dirty="0">
                <a:solidFill>
                  <a:schemeClr val="bg2">
                    <a:lumMod val="10000"/>
                  </a:schemeClr>
                </a:solidFill>
              </a:rPr>
              <a:t>A</a:t>
            </a:r>
            <a:r>
              <a:rPr lang="de-DE" sz="813" dirty="0">
                <a:solidFill>
                  <a:schemeClr val="bg2">
                    <a:lumMod val="10000"/>
                  </a:schemeClr>
                </a:solidFill>
              </a:rPr>
              <a:t>usstellung-,</a:t>
            </a:r>
            <a:r>
              <a:rPr lang="de-DE" sz="813" b="1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de-DE" sz="975" b="1" dirty="0">
                <a:solidFill>
                  <a:schemeClr val="bg2">
                    <a:lumMod val="10000"/>
                  </a:schemeClr>
                </a:solidFill>
              </a:rPr>
              <a:t>P</a:t>
            </a:r>
            <a:r>
              <a:rPr lang="de-DE" sz="813" dirty="0">
                <a:solidFill>
                  <a:schemeClr val="bg2">
                    <a:lumMod val="10000"/>
                  </a:schemeClr>
                </a:solidFill>
              </a:rPr>
              <a:t>lanungs- und </a:t>
            </a:r>
            <a:r>
              <a:rPr lang="de-DE" sz="975" b="1" dirty="0">
                <a:solidFill>
                  <a:schemeClr val="bg2">
                    <a:lumMod val="10000"/>
                  </a:schemeClr>
                </a:solidFill>
              </a:rPr>
              <a:t>S</a:t>
            </a:r>
            <a:r>
              <a:rPr lang="de-DE" sz="813" dirty="0">
                <a:solidFill>
                  <a:schemeClr val="bg2">
                    <a:lumMod val="10000"/>
                  </a:schemeClr>
                </a:solidFill>
              </a:rPr>
              <a:t>chulungszentrum</a:t>
            </a:r>
          </a:p>
          <a:p>
            <a:r>
              <a:rPr lang="de-DE" sz="813" dirty="0">
                <a:solidFill>
                  <a:schemeClr val="bg2">
                    <a:lumMod val="10000"/>
                  </a:schemeClr>
                </a:solidFill>
              </a:rPr>
              <a:t>Himmelschlüsselstraße 60, D – 80995 München</a:t>
            </a:r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578919D5-4E65-4BA3-8467-95368FD85ABB}"/>
              </a:ext>
            </a:extLst>
          </p:cNvPr>
          <p:cNvSpPr/>
          <p:nvPr/>
        </p:nvSpPr>
        <p:spPr>
          <a:xfrm>
            <a:off x="83016" y="3048919"/>
            <a:ext cx="6748747" cy="1801893"/>
          </a:xfrm>
          <a:prstGeom prst="rect">
            <a:avLst/>
          </a:prstGeom>
          <a:solidFill>
            <a:srgbClr val="CDEF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463" dirty="0"/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6150B11B-62E8-45BC-990F-FCF75EFE1014}"/>
              </a:ext>
            </a:extLst>
          </p:cNvPr>
          <p:cNvSpPr/>
          <p:nvPr/>
        </p:nvSpPr>
        <p:spPr>
          <a:xfrm>
            <a:off x="1475865" y="3312951"/>
            <a:ext cx="1488506" cy="5897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de-DE" sz="813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0" name="Gerader Verbinder 39">
            <a:extLst>
              <a:ext uri="{FF2B5EF4-FFF2-40B4-BE49-F238E27FC236}">
                <a16:creationId xmlns:a16="http://schemas.microsoft.com/office/drawing/2014/main" id="{F95024E0-2E41-4E5E-9940-2CCF1F77B61C}"/>
              </a:ext>
            </a:extLst>
          </p:cNvPr>
          <p:cNvCxnSpPr>
            <a:cxnSpLocks/>
          </p:cNvCxnSpPr>
          <p:nvPr/>
        </p:nvCxnSpPr>
        <p:spPr>
          <a:xfrm>
            <a:off x="2768283" y="3534292"/>
            <a:ext cx="142292" cy="0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hteck 8">
            <a:extLst>
              <a:ext uri="{FF2B5EF4-FFF2-40B4-BE49-F238E27FC236}">
                <a16:creationId xmlns:a16="http://schemas.microsoft.com/office/drawing/2014/main" id="{D8942E80-E9B1-4030-928C-886976BEB092}"/>
              </a:ext>
            </a:extLst>
          </p:cNvPr>
          <p:cNvSpPr/>
          <p:nvPr/>
        </p:nvSpPr>
        <p:spPr>
          <a:xfrm>
            <a:off x="130885" y="3092120"/>
            <a:ext cx="2566675" cy="835708"/>
          </a:xfrm>
          <a:prstGeom prst="rect">
            <a:avLst/>
          </a:prstGeom>
          <a:noFill/>
          <a:ln>
            <a:solidFill>
              <a:srgbClr val="33A5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813" b="1" dirty="0">
                <a:solidFill>
                  <a:schemeClr val="bg2">
                    <a:lumMod val="10000"/>
                  </a:schemeClr>
                </a:solidFill>
              </a:rPr>
              <a:t>Produkte</a:t>
            </a:r>
          </a:p>
          <a:p>
            <a:pPr marL="72235" indent="-72235">
              <a:buFont typeface="Wingdings" panose="05000000000000000000" pitchFamily="2" charset="2"/>
              <a:buChar char="§"/>
            </a:pPr>
            <a:r>
              <a:rPr lang="de-DE" sz="813" dirty="0">
                <a:solidFill>
                  <a:schemeClr val="bg2">
                    <a:lumMod val="10000"/>
                  </a:schemeClr>
                </a:solidFill>
              </a:rPr>
              <a:t>Gebäude- und Stadtbegrünung</a:t>
            </a:r>
          </a:p>
          <a:p>
            <a:pPr marL="72235" indent="-72235">
              <a:buFont typeface="Wingdings" panose="05000000000000000000" pitchFamily="2" charset="2"/>
              <a:buChar char="§"/>
            </a:pPr>
            <a:r>
              <a:rPr lang="de-DE" sz="813" dirty="0">
                <a:solidFill>
                  <a:schemeClr val="bg2">
                    <a:lumMod val="10000"/>
                  </a:schemeClr>
                </a:solidFill>
              </a:rPr>
              <a:t>Multifunktionale Pflanzgefäße &amp; Konstruktionen</a:t>
            </a:r>
          </a:p>
          <a:p>
            <a:endParaRPr lang="de-DE" sz="244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de-DE" sz="813" b="1" dirty="0">
                <a:solidFill>
                  <a:srgbClr val="304A1E"/>
                </a:solidFill>
              </a:rPr>
              <a:t>Dienstleistungen</a:t>
            </a:r>
          </a:p>
          <a:p>
            <a:pPr marL="72235" indent="-72235">
              <a:buFont typeface="Wingdings" panose="05000000000000000000" pitchFamily="2" charset="2"/>
              <a:buChar char="§"/>
            </a:pPr>
            <a:r>
              <a:rPr lang="de-DE" sz="813" dirty="0">
                <a:solidFill>
                  <a:srgbClr val="304A1E"/>
                </a:solidFill>
              </a:rPr>
              <a:t>Beratung, Planung, Produktion, Ausführung</a:t>
            </a:r>
          </a:p>
          <a:p>
            <a:pPr marL="72235" indent="-72235">
              <a:buFont typeface="Wingdings" panose="05000000000000000000" pitchFamily="2" charset="2"/>
              <a:buChar char="§"/>
            </a:pPr>
            <a:r>
              <a:rPr lang="de-DE" sz="813" dirty="0">
                <a:solidFill>
                  <a:srgbClr val="304A1E"/>
                </a:solidFill>
              </a:rPr>
              <a:t>Bedarfsanalyse, Kosten-Nutzen-Rechnungen</a:t>
            </a:r>
            <a:endParaRPr lang="de-DE" sz="813" b="1" dirty="0">
              <a:solidFill>
                <a:srgbClr val="304A1E"/>
              </a:solidFill>
            </a:endParaRPr>
          </a:p>
        </p:txBody>
      </p:sp>
      <p:cxnSp>
        <p:nvCxnSpPr>
          <p:cNvPr id="54" name="Gerader Verbinder 53">
            <a:extLst>
              <a:ext uri="{FF2B5EF4-FFF2-40B4-BE49-F238E27FC236}">
                <a16:creationId xmlns:a16="http://schemas.microsoft.com/office/drawing/2014/main" id="{6763475C-5787-4E56-B753-44628CB99F0D}"/>
              </a:ext>
            </a:extLst>
          </p:cNvPr>
          <p:cNvCxnSpPr/>
          <p:nvPr/>
        </p:nvCxnSpPr>
        <p:spPr>
          <a:xfrm>
            <a:off x="146738" y="3530398"/>
            <a:ext cx="2506544" cy="0"/>
          </a:xfrm>
          <a:prstGeom prst="line">
            <a:avLst/>
          </a:prstGeom>
          <a:ln>
            <a:solidFill>
              <a:srgbClr val="33A56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r Verbinder 40">
            <a:extLst>
              <a:ext uri="{FF2B5EF4-FFF2-40B4-BE49-F238E27FC236}">
                <a16:creationId xmlns:a16="http://schemas.microsoft.com/office/drawing/2014/main" id="{D437E746-8517-4410-980F-24E9A19A90B1}"/>
              </a:ext>
            </a:extLst>
          </p:cNvPr>
          <p:cNvCxnSpPr>
            <a:cxnSpLocks/>
          </p:cNvCxnSpPr>
          <p:nvPr/>
        </p:nvCxnSpPr>
        <p:spPr>
          <a:xfrm>
            <a:off x="2768283" y="4397105"/>
            <a:ext cx="142292" cy="0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echteck 93">
            <a:extLst>
              <a:ext uri="{FF2B5EF4-FFF2-40B4-BE49-F238E27FC236}">
                <a16:creationId xmlns:a16="http://schemas.microsoft.com/office/drawing/2014/main" id="{064BD988-40D1-4A6E-BF68-090DCCB29D2A}"/>
              </a:ext>
            </a:extLst>
          </p:cNvPr>
          <p:cNvSpPr/>
          <p:nvPr/>
        </p:nvSpPr>
        <p:spPr>
          <a:xfrm>
            <a:off x="130885" y="3979251"/>
            <a:ext cx="2566675" cy="835708"/>
          </a:xfrm>
          <a:prstGeom prst="rect">
            <a:avLst/>
          </a:prstGeom>
          <a:noFill/>
          <a:ln>
            <a:solidFill>
              <a:srgbClr val="33A5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813" b="1" dirty="0">
                <a:solidFill>
                  <a:schemeClr val="bg2">
                    <a:lumMod val="10000"/>
                  </a:schemeClr>
                </a:solidFill>
              </a:rPr>
              <a:t>Produkte</a:t>
            </a:r>
          </a:p>
          <a:p>
            <a:pPr marL="72235" indent="-72235">
              <a:buFont typeface="Wingdings" panose="05000000000000000000" pitchFamily="2" charset="2"/>
              <a:buChar char="§"/>
            </a:pPr>
            <a:r>
              <a:rPr lang="de-DE" sz="813" dirty="0">
                <a:solidFill>
                  <a:schemeClr val="bg2">
                    <a:lumMod val="10000"/>
                  </a:schemeClr>
                </a:solidFill>
              </a:rPr>
              <a:t>Onlinemagazin</a:t>
            </a:r>
          </a:p>
          <a:p>
            <a:pPr marL="72235" indent="-72235">
              <a:buFont typeface="Wingdings" panose="05000000000000000000" pitchFamily="2" charset="2"/>
              <a:buChar char="§"/>
            </a:pPr>
            <a:r>
              <a:rPr lang="de-DE" sz="813" dirty="0">
                <a:solidFill>
                  <a:schemeClr val="bg2">
                    <a:lumMod val="10000"/>
                  </a:schemeClr>
                </a:solidFill>
              </a:rPr>
              <a:t>Print Medien</a:t>
            </a:r>
          </a:p>
          <a:p>
            <a:endParaRPr lang="de-DE" sz="244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de-DE" sz="813" b="1" dirty="0">
                <a:solidFill>
                  <a:srgbClr val="304A1E"/>
                </a:solidFill>
              </a:rPr>
              <a:t>Dienstleistungen</a:t>
            </a:r>
          </a:p>
          <a:p>
            <a:pPr marL="72235" indent="-72235">
              <a:buFont typeface="Wingdings" panose="05000000000000000000" pitchFamily="2" charset="2"/>
              <a:buChar char="§"/>
            </a:pPr>
            <a:r>
              <a:rPr lang="de-DE" sz="813" dirty="0">
                <a:solidFill>
                  <a:srgbClr val="304A1E"/>
                </a:solidFill>
              </a:rPr>
              <a:t>Marketingstrategie &amp; </a:t>
            </a:r>
            <a:r>
              <a:rPr lang="de-DE" sz="813" dirty="0" err="1">
                <a:solidFill>
                  <a:srgbClr val="304A1E"/>
                </a:solidFill>
              </a:rPr>
              <a:t>Social</a:t>
            </a:r>
            <a:r>
              <a:rPr lang="de-DE" sz="813" dirty="0">
                <a:solidFill>
                  <a:srgbClr val="304A1E"/>
                </a:solidFill>
              </a:rPr>
              <a:t> Media Marketing</a:t>
            </a:r>
          </a:p>
          <a:p>
            <a:pPr marL="72235" indent="-72235">
              <a:buFont typeface="Wingdings" panose="05000000000000000000" pitchFamily="2" charset="2"/>
              <a:buChar char="§"/>
            </a:pPr>
            <a:r>
              <a:rPr lang="de-DE" sz="813" dirty="0">
                <a:solidFill>
                  <a:srgbClr val="304A1E"/>
                </a:solidFill>
              </a:rPr>
              <a:t>Web Design                                                      </a:t>
            </a:r>
            <a:r>
              <a:rPr lang="de-DE" sz="813" dirty="0">
                <a:solidFill>
                  <a:prstClr val="black">
                    <a:lumMod val="95000"/>
                    <a:lumOff val="5000"/>
                  </a:prstClr>
                </a:solidFill>
              </a:rPr>
              <a:t>                                                                                                                                                                                </a:t>
            </a:r>
            <a:endParaRPr lang="de-DE" sz="813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97" name="Gerader Verbinder 96">
            <a:extLst>
              <a:ext uri="{FF2B5EF4-FFF2-40B4-BE49-F238E27FC236}">
                <a16:creationId xmlns:a16="http://schemas.microsoft.com/office/drawing/2014/main" id="{93474AB5-2473-4E73-9FEA-1EE0604CD287}"/>
              </a:ext>
            </a:extLst>
          </p:cNvPr>
          <p:cNvCxnSpPr/>
          <p:nvPr/>
        </p:nvCxnSpPr>
        <p:spPr>
          <a:xfrm>
            <a:off x="146738" y="4417529"/>
            <a:ext cx="2506544" cy="0"/>
          </a:xfrm>
          <a:prstGeom prst="line">
            <a:avLst/>
          </a:prstGeom>
          <a:ln>
            <a:solidFill>
              <a:srgbClr val="33A56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Verbinder: gewinkelt 200">
            <a:extLst>
              <a:ext uri="{FF2B5EF4-FFF2-40B4-BE49-F238E27FC236}">
                <a16:creationId xmlns:a16="http://schemas.microsoft.com/office/drawing/2014/main" id="{C1FDFC43-AA42-4ABB-B605-E07228E33433}"/>
              </a:ext>
            </a:extLst>
          </p:cNvPr>
          <p:cNvCxnSpPr>
            <a:cxnSpLocks/>
          </p:cNvCxnSpPr>
          <p:nvPr/>
        </p:nvCxnSpPr>
        <p:spPr>
          <a:xfrm>
            <a:off x="6889165" y="3516380"/>
            <a:ext cx="284177" cy="479428"/>
          </a:xfrm>
          <a:prstGeom prst="bentConnector3">
            <a:avLst>
              <a:gd name="adj1" fmla="val 50000"/>
            </a:avLst>
          </a:prstGeom>
          <a:ln>
            <a:solidFill>
              <a:schemeClr val="bg2">
                <a:lumMod val="2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Verbinder: gewinkelt 201">
            <a:extLst>
              <a:ext uri="{FF2B5EF4-FFF2-40B4-BE49-F238E27FC236}">
                <a16:creationId xmlns:a16="http://schemas.microsoft.com/office/drawing/2014/main" id="{66002576-A47F-41B2-91AF-BA625CD4EB34}"/>
              </a:ext>
            </a:extLst>
          </p:cNvPr>
          <p:cNvCxnSpPr>
            <a:cxnSpLocks/>
          </p:cNvCxnSpPr>
          <p:nvPr/>
        </p:nvCxnSpPr>
        <p:spPr>
          <a:xfrm flipV="1">
            <a:off x="6889165" y="3995807"/>
            <a:ext cx="284177" cy="401299"/>
          </a:xfrm>
          <a:prstGeom prst="bentConnector3">
            <a:avLst>
              <a:gd name="adj1" fmla="val 50000"/>
            </a:avLst>
          </a:prstGeom>
          <a:ln>
            <a:solidFill>
              <a:schemeClr val="bg2">
                <a:lumMod val="2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Rechteck 204">
            <a:extLst>
              <a:ext uri="{FF2B5EF4-FFF2-40B4-BE49-F238E27FC236}">
                <a16:creationId xmlns:a16="http://schemas.microsoft.com/office/drawing/2014/main" id="{37AB68AF-9C2B-4183-ADC0-4C2678ED403C}"/>
              </a:ext>
            </a:extLst>
          </p:cNvPr>
          <p:cNvSpPr/>
          <p:nvPr/>
        </p:nvSpPr>
        <p:spPr>
          <a:xfrm>
            <a:off x="7258473" y="3849555"/>
            <a:ext cx="963543" cy="292500"/>
          </a:xfrm>
          <a:prstGeom prst="rect">
            <a:avLst/>
          </a:prstGeom>
          <a:solidFill>
            <a:srgbClr val="33A5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de-DE" sz="813" b="1" dirty="0">
                <a:solidFill>
                  <a:schemeClr val="bg1"/>
                </a:solidFill>
              </a:rPr>
              <a:t>Linea Futura</a:t>
            </a:r>
          </a:p>
          <a:p>
            <a:pPr algn="ctr"/>
            <a:r>
              <a:rPr lang="de-DE" sz="813" b="1" dirty="0">
                <a:solidFill>
                  <a:schemeClr val="bg1"/>
                </a:solidFill>
              </a:rPr>
              <a:t>Handels-GmbH</a:t>
            </a:r>
            <a:endParaRPr lang="de-DE" sz="813" dirty="0">
              <a:solidFill>
                <a:schemeClr val="bg1"/>
              </a:solidFill>
            </a:endParaRPr>
          </a:p>
        </p:txBody>
      </p:sp>
      <p:sp>
        <p:nvSpPr>
          <p:cNvPr id="217" name="Rechteck 216">
            <a:extLst>
              <a:ext uri="{FF2B5EF4-FFF2-40B4-BE49-F238E27FC236}">
                <a16:creationId xmlns:a16="http://schemas.microsoft.com/office/drawing/2014/main" id="{D14E5600-C475-44F3-8692-929BC788BF98}"/>
              </a:ext>
            </a:extLst>
          </p:cNvPr>
          <p:cNvSpPr/>
          <p:nvPr/>
        </p:nvSpPr>
        <p:spPr>
          <a:xfrm>
            <a:off x="2982199" y="3370128"/>
            <a:ext cx="3802500" cy="292500"/>
          </a:xfrm>
          <a:prstGeom prst="rect">
            <a:avLst/>
          </a:prstGeom>
          <a:solidFill>
            <a:srgbClr val="9BE1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r>
              <a:rPr lang="de-DE" sz="813" b="1" dirty="0">
                <a:solidFill>
                  <a:schemeClr val="bg2">
                    <a:lumMod val="10000"/>
                  </a:schemeClr>
                </a:solidFill>
              </a:rPr>
              <a:t>Infos zu Gebäude-, Stadtbegrünungen, Multifunktionalen Gefäßen &amp; Konstruktionen </a:t>
            </a:r>
            <a:r>
              <a:rPr lang="de-DE" sz="813" dirty="0">
                <a:solidFill>
                  <a:schemeClr val="bg2">
                    <a:lumMod val="10000"/>
                  </a:schemeClr>
                </a:solidFill>
              </a:rPr>
              <a:t>www.linea-futura-greening.com</a:t>
            </a:r>
          </a:p>
        </p:txBody>
      </p:sp>
      <p:sp>
        <p:nvSpPr>
          <p:cNvPr id="218" name="Rechteck 217">
            <a:extLst>
              <a:ext uri="{FF2B5EF4-FFF2-40B4-BE49-F238E27FC236}">
                <a16:creationId xmlns:a16="http://schemas.microsoft.com/office/drawing/2014/main" id="{9668C07B-38E6-400B-B040-1BE63F00148A}"/>
              </a:ext>
            </a:extLst>
          </p:cNvPr>
          <p:cNvSpPr/>
          <p:nvPr/>
        </p:nvSpPr>
        <p:spPr>
          <a:xfrm>
            <a:off x="2982199" y="4250855"/>
            <a:ext cx="3802500" cy="292500"/>
          </a:xfrm>
          <a:prstGeom prst="rect">
            <a:avLst/>
          </a:prstGeom>
          <a:solidFill>
            <a:srgbClr val="9BE1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813" b="1" dirty="0">
                <a:solidFill>
                  <a:schemeClr val="bg2">
                    <a:lumMod val="10000"/>
                  </a:schemeClr>
                </a:solidFill>
              </a:rPr>
              <a:t>Marketingplattform</a:t>
            </a:r>
          </a:p>
          <a:p>
            <a:r>
              <a:rPr lang="de-DE" sz="813" dirty="0">
                <a:solidFill>
                  <a:schemeClr val="bg2">
                    <a:lumMod val="10000"/>
                  </a:schemeClr>
                </a:solidFill>
              </a:rPr>
              <a:t>www.linea-futura.de</a:t>
            </a:r>
          </a:p>
        </p:txBody>
      </p:sp>
      <p:sp>
        <p:nvSpPr>
          <p:cNvPr id="223" name="Rechteck 222">
            <a:extLst>
              <a:ext uri="{FF2B5EF4-FFF2-40B4-BE49-F238E27FC236}">
                <a16:creationId xmlns:a16="http://schemas.microsoft.com/office/drawing/2014/main" id="{A828EA07-F74E-4E84-8E13-E66BF17FC696}"/>
              </a:ext>
            </a:extLst>
          </p:cNvPr>
          <p:cNvSpPr/>
          <p:nvPr/>
        </p:nvSpPr>
        <p:spPr>
          <a:xfrm>
            <a:off x="83016" y="4944846"/>
            <a:ext cx="6748747" cy="514034"/>
          </a:xfrm>
          <a:prstGeom prst="rect">
            <a:avLst/>
          </a:prstGeom>
          <a:solidFill>
            <a:srgbClr val="C8B19F">
              <a:alpha val="3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463" dirty="0"/>
          </a:p>
        </p:txBody>
      </p:sp>
      <p:sp>
        <p:nvSpPr>
          <p:cNvPr id="224" name="Rechteck 223">
            <a:extLst>
              <a:ext uri="{FF2B5EF4-FFF2-40B4-BE49-F238E27FC236}">
                <a16:creationId xmlns:a16="http://schemas.microsoft.com/office/drawing/2014/main" id="{1CB21037-6C45-4403-ADAD-D404D11F18A7}"/>
              </a:ext>
            </a:extLst>
          </p:cNvPr>
          <p:cNvSpPr/>
          <p:nvPr/>
        </p:nvSpPr>
        <p:spPr>
          <a:xfrm>
            <a:off x="130885" y="4987660"/>
            <a:ext cx="2566675" cy="428406"/>
          </a:xfrm>
          <a:prstGeom prst="rect">
            <a:avLst/>
          </a:prstGeom>
          <a:noFill/>
          <a:ln>
            <a:solidFill>
              <a:srgbClr val="C8B1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813" b="1" dirty="0">
                <a:solidFill>
                  <a:schemeClr val="bg2">
                    <a:lumMod val="10000"/>
                  </a:schemeClr>
                </a:solidFill>
              </a:rPr>
              <a:t>Großhandel für Fachhandel, </a:t>
            </a:r>
            <a:r>
              <a:rPr lang="de-DE" sz="813" b="1" dirty="0" err="1">
                <a:solidFill>
                  <a:schemeClr val="bg2">
                    <a:lumMod val="10000"/>
                  </a:schemeClr>
                </a:solidFill>
              </a:rPr>
              <a:t>Raumbegrüner</a:t>
            </a:r>
            <a:r>
              <a:rPr lang="de-DE" sz="813" b="1" dirty="0">
                <a:solidFill>
                  <a:schemeClr val="bg2">
                    <a:lumMod val="10000"/>
                  </a:schemeClr>
                </a:solidFill>
              </a:rPr>
              <a:t>, Gala-Bauer, Dachdecker, Fassadenbauer, Gärtnereien</a:t>
            </a:r>
          </a:p>
        </p:txBody>
      </p:sp>
      <p:cxnSp>
        <p:nvCxnSpPr>
          <p:cNvPr id="142" name="Gerader Verbinder 141">
            <a:extLst>
              <a:ext uri="{FF2B5EF4-FFF2-40B4-BE49-F238E27FC236}">
                <a16:creationId xmlns:a16="http://schemas.microsoft.com/office/drawing/2014/main" id="{3FE39C81-9241-4BFA-BAC4-160FA3680EAC}"/>
              </a:ext>
            </a:extLst>
          </p:cNvPr>
          <p:cNvCxnSpPr>
            <a:cxnSpLocks/>
          </p:cNvCxnSpPr>
          <p:nvPr/>
        </p:nvCxnSpPr>
        <p:spPr>
          <a:xfrm flipV="1">
            <a:off x="6889163" y="5201863"/>
            <a:ext cx="1519200" cy="1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Rechteck 219">
            <a:extLst>
              <a:ext uri="{FF2B5EF4-FFF2-40B4-BE49-F238E27FC236}">
                <a16:creationId xmlns:a16="http://schemas.microsoft.com/office/drawing/2014/main" id="{EC0C2766-92F1-4271-BC4E-39FFEC1CBBE0}"/>
              </a:ext>
            </a:extLst>
          </p:cNvPr>
          <p:cNvSpPr/>
          <p:nvPr/>
        </p:nvSpPr>
        <p:spPr>
          <a:xfrm>
            <a:off x="2982199" y="5055613"/>
            <a:ext cx="3802500" cy="292500"/>
          </a:xfrm>
          <a:prstGeom prst="rect">
            <a:avLst/>
          </a:prstGeom>
          <a:solidFill>
            <a:srgbClr val="C8B1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813" b="1">
                <a:solidFill>
                  <a:schemeClr val="bg2">
                    <a:lumMod val="10000"/>
                  </a:schemeClr>
                </a:solidFill>
              </a:rPr>
              <a:t>Informations- </a:t>
            </a:r>
            <a:r>
              <a:rPr lang="de-DE" sz="813" b="1" dirty="0">
                <a:solidFill>
                  <a:schemeClr val="bg2">
                    <a:lumMod val="10000"/>
                  </a:schemeClr>
                </a:solidFill>
              </a:rPr>
              <a:t>und Einkaufsplattform</a:t>
            </a:r>
          </a:p>
          <a:p>
            <a:r>
              <a:rPr lang="de-DE" sz="813">
                <a:solidFill>
                  <a:schemeClr val="bg2">
                    <a:lumMod val="10000"/>
                  </a:schemeClr>
                </a:solidFill>
              </a:rPr>
              <a:t>www.gkr-grosshandel.de / Himmelschlüsselstraße 60, D – 80995 München</a:t>
            </a:r>
            <a:endParaRPr lang="de-DE" sz="813" dirty="0">
              <a:solidFill>
                <a:schemeClr val="bg2">
                  <a:lumMod val="10000"/>
                </a:schemeClr>
              </a:solidFill>
            </a:endParaRPr>
          </a:p>
        </p:txBody>
      </p:sp>
      <p:grpSp>
        <p:nvGrpSpPr>
          <p:cNvPr id="1046" name="Gruppieren 1045">
            <a:extLst>
              <a:ext uri="{FF2B5EF4-FFF2-40B4-BE49-F238E27FC236}">
                <a16:creationId xmlns:a16="http://schemas.microsoft.com/office/drawing/2014/main" id="{13BA05B2-8DAE-4CB6-9C80-462D281D61E5}"/>
              </a:ext>
            </a:extLst>
          </p:cNvPr>
          <p:cNvGrpSpPr/>
          <p:nvPr/>
        </p:nvGrpSpPr>
        <p:grpSpPr>
          <a:xfrm>
            <a:off x="83016" y="6160984"/>
            <a:ext cx="6748747" cy="378820"/>
            <a:chOff x="83016" y="6333000"/>
            <a:chExt cx="6748747" cy="378820"/>
          </a:xfrm>
        </p:grpSpPr>
        <p:sp>
          <p:nvSpPr>
            <p:cNvPr id="105" name="Rechteck 104">
              <a:extLst>
                <a:ext uri="{FF2B5EF4-FFF2-40B4-BE49-F238E27FC236}">
                  <a16:creationId xmlns:a16="http://schemas.microsoft.com/office/drawing/2014/main" id="{762182AE-92DE-4D6E-8607-AF5EC7E8C752}"/>
                </a:ext>
              </a:extLst>
            </p:cNvPr>
            <p:cNvSpPr/>
            <p:nvPr/>
          </p:nvSpPr>
          <p:spPr>
            <a:xfrm>
              <a:off x="83016" y="6333000"/>
              <a:ext cx="6748747" cy="378820"/>
            </a:xfrm>
            <a:prstGeom prst="rect">
              <a:avLst/>
            </a:prstGeom>
            <a:solidFill>
              <a:schemeClr val="accent1">
                <a:lumMod val="50000"/>
                <a:alpha val="39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sz="1463" dirty="0"/>
            </a:p>
          </p:txBody>
        </p:sp>
        <p:sp>
          <p:nvSpPr>
            <p:cNvPr id="19" name="Rechteck 18">
              <a:extLst>
                <a:ext uri="{FF2B5EF4-FFF2-40B4-BE49-F238E27FC236}">
                  <a16:creationId xmlns:a16="http://schemas.microsoft.com/office/drawing/2014/main" id="{D86E884A-B0A3-4269-A94D-EFB92CFCEC41}"/>
                </a:ext>
              </a:extLst>
            </p:cNvPr>
            <p:cNvSpPr/>
            <p:nvPr/>
          </p:nvSpPr>
          <p:spPr>
            <a:xfrm>
              <a:off x="130883" y="6376160"/>
              <a:ext cx="2566676" cy="292500"/>
            </a:xfrm>
            <a:prstGeom prst="rect">
              <a:avLst/>
            </a:prstGeom>
            <a:noFill/>
            <a:ln>
              <a:solidFill>
                <a:srgbClr val="20386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813" b="1" dirty="0">
                  <a:solidFill>
                    <a:schemeClr val="bg2">
                      <a:lumMod val="10000"/>
                    </a:schemeClr>
                  </a:solidFill>
                </a:rPr>
                <a:t>Forschung, Entwicklung, Design, Produktion; Patentrechte</a:t>
              </a:r>
            </a:p>
          </p:txBody>
        </p:sp>
        <p:cxnSp>
          <p:nvCxnSpPr>
            <p:cNvPr id="43" name="Gerader Verbinder 42">
              <a:extLst>
                <a:ext uri="{FF2B5EF4-FFF2-40B4-BE49-F238E27FC236}">
                  <a16:creationId xmlns:a16="http://schemas.microsoft.com/office/drawing/2014/main" id="{E11E7512-550A-4D26-9C97-0C0CE81D6DCB}"/>
                </a:ext>
              </a:extLst>
            </p:cNvPr>
            <p:cNvCxnSpPr>
              <a:cxnSpLocks/>
            </p:cNvCxnSpPr>
            <p:nvPr/>
          </p:nvCxnSpPr>
          <p:spPr>
            <a:xfrm>
              <a:off x="2768284" y="6522410"/>
              <a:ext cx="142292" cy="0"/>
            </a:xfrm>
            <a:prstGeom prst="line">
              <a:avLst/>
            </a:prstGeom>
            <a:ln>
              <a:solidFill>
                <a:schemeClr val="bg2">
                  <a:lumMod val="2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4" name="Rechteck 213">
              <a:extLst>
                <a:ext uri="{FF2B5EF4-FFF2-40B4-BE49-F238E27FC236}">
                  <a16:creationId xmlns:a16="http://schemas.microsoft.com/office/drawing/2014/main" id="{567A5C54-3D64-499C-B1E2-C767B403FC57}"/>
                </a:ext>
              </a:extLst>
            </p:cNvPr>
            <p:cNvSpPr/>
            <p:nvPr/>
          </p:nvSpPr>
          <p:spPr>
            <a:xfrm>
              <a:off x="2982200" y="6376160"/>
              <a:ext cx="3802500" cy="2925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813" b="1" dirty="0">
                  <a:solidFill>
                    <a:schemeClr val="bg1"/>
                  </a:solidFill>
                </a:rPr>
                <a:t>W</a:t>
              </a:r>
              <a:r>
                <a:rPr lang="de-DE" sz="813" b="1">
                  <a:solidFill>
                    <a:schemeClr val="bg1"/>
                  </a:solidFill>
                </a:rPr>
                <a:t>.M. Plattner Design</a:t>
              </a:r>
              <a:endParaRPr lang="de-DE" sz="813" b="1" dirty="0">
                <a:solidFill>
                  <a:schemeClr val="bg1"/>
                </a:solidFill>
              </a:endParaRPr>
            </a:p>
            <a:p>
              <a:r>
                <a:rPr lang="de-DE" sz="813">
                  <a:solidFill>
                    <a:schemeClr val="bg1"/>
                  </a:solidFill>
                </a:rPr>
                <a:t>Himmelschlüsselstraße 60, D – 80995 München</a:t>
              </a:r>
              <a:endParaRPr lang="de-DE" sz="813" b="1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225" name="Gerader Verbinder 224">
            <a:extLst>
              <a:ext uri="{FF2B5EF4-FFF2-40B4-BE49-F238E27FC236}">
                <a16:creationId xmlns:a16="http://schemas.microsoft.com/office/drawing/2014/main" id="{5E83DC2C-B848-45B1-9C14-251577F3F6DB}"/>
              </a:ext>
            </a:extLst>
          </p:cNvPr>
          <p:cNvCxnSpPr>
            <a:cxnSpLocks/>
          </p:cNvCxnSpPr>
          <p:nvPr/>
        </p:nvCxnSpPr>
        <p:spPr>
          <a:xfrm flipV="1">
            <a:off x="6889163" y="6350394"/>
            <a:ext cx="1519200" cy="1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Rechteck 244">
            <a:extLst>
              <a:ext uri="{FF2B5EF4-FFF2-40B4-BE49-F238E27FC236}">
                <a16:creationId xmlns:a16="http://schemas.microsoft.com/office/drawing/2014/main" id="{708F1586-294D-4333-9604-24C8E9703FCD}"/>
              </a:ext>
            </a:extLst>
          </p:cNvPr>
          <p:cNvSpPr/>
          <p:nvPr/>
        </p:nvSpPr>
        <p:spPr>
          <a:xfrm>
            <a:off x="83016" y="1000993"/>
            <a:ext cx="6748747" cy="1953892"/>
          </a:xfrm>
          <a:prstGeom prst="rect">
            <a:avLst/>
          </a:prstGeom>
          <a:solidFill>
            <a:srgbClr val="91D1C7">
              <a:alpha val="3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DE" sz="1463" dirty="0"/>
          </a:p>
        </p:txBody>
      </p:sp>
      <p:sp>
        <p:nvSpPr>
          <p:cNvPr id="232" name="Rechteck 231">
            <a:extLst>
              <a:ext uri="{FF2B5EF4-FFF2-40B4-BE49-F238E27FC236}">
                <a16:creationId xmlns:a16="http://schemas.microsoft.com/office/drawing/2014/main" id="{BF258B3B-C8A7-49BA-A093-4B6B590B2DF6}"/>
              </a:ext>
            </a:extLst>
          </p:cNvPr>
          <p:cNvSpPr/>
          <p:nvPr/>
        </p:nvSpPr>
        <p:spPr>
          <a:xfrm>
            <a:off x="8201228" y="1793529"/>
            <a:ext cx="86269" cy="4031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37" name="Gerader Verbinder 36">
            <a:extLst>
              <a:ext uri="{FF2B5EF4-FFF2-40B4-BE49-F238E27FC236}">
                <a16:creationId xmlns:a16="http://schemas.microsoft.com/office/drawing/2014/main" id="{90562AA0-6BC1-47E7-B9F2-8EB2D72B56E4}"/>
              </a:ext>
            </a:extLst>
          </p:cNvPr>
          <p:cNvCxnSpPr>
            <a:cxnSpLocks/>
          </p:cNvCxnSpPr>
          <p:nvPr/>
        </p:nvCxnSpPr>
        <p:spPr>
          <a:xfrm>
            <a:off x="2768283" y="1516841"/>
            <a:ext cx="142292" cy="0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Gerader Verbinder 37">
            <a:extLst>
              <a:ext uri="{FF2B5EF4-FFF2-40B4-BE49-F238E27FC236}">
                <a16:creationId xmlns:a16="http://schemas.microsoft.com/office/drawing/2014/main" id="{38CA250B-96EF-41C8-9AA4-702B59DDCB8C}"/>
              </a:ext>
            </a:extLst>
          </p:cNvPr>
          <p:cNvCxnSpPr>
            <a:cxnSpLocks/>
          </p:cNvCxnSpPr>
          <p:nvPr/>
        </p:nvCxnSpPr>
        <p:spPr>
          <a:xfrm>
            <a:off x="2768283" y="1993119"/>
            <a:ext cx="142292" cy="0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>
            <a:extLst>
              <a:ext uri="{FF2B5EF4-FFF2-40B4-BE49-F238E27FC236}">
                <a16:creationId xmlns:a16="http://schemas.microsoft.com/office/drawing/2014/main" id="{AC10FB3C-6C41-4D01-8F8D-7DC267A00166}"/>
              </a:ext>
            </a:extLst>
          </p:cNvPr>
          <p:cNvCxnSpPr>
            <a:cxnSpLocks/>
          </p:cNvCxnSpPr>
          <p:nvPr/>
        </p:nvCxnSpPr>
        <p:spPr>
          <a:xfrm>
            <a:off x="2768283" y="2453657"/>
            <a:ext cx="142292" cy="0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hteck 7">
            <a:extLst>
              <a:ext uri="{FF2B5EF4-FFF2-40B4-BE49-F238E27FC236}">
                <a16:creationId xmlns:a16="http://schemas.microsoft.com/office/drawing/2014/main" id="{D4A30E43-D179-4847-9F44-F03DF729EF35}"/>
              </a:ext>
            </a:extLst>
          </p:cNvPr>
          <p:cNvSpPr/>
          <p:nvPr/>
        </p:nvSpPr>
        <p:spPr>
          <a:xfrm>
            <a:off x="130885" y="1049820"/>
            <a:ext cx="2566675" cy="1864412"/>
          </a:xfrm>
          <a:prstGeom prst="rect">
            <a:avLst/>
          </a:prstGeom>
          <a:noFill/>
          <a:ln>
            <a:solidFill>
              <a:srgbClr val="91D1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813" b="1" dirty="0">
                <a:solidFill>
                  <a:schemeClr val="bg2">
                    <a:lumMod val="10000"/>
                  </a:schemeClr>
                </a:solidFill>
              </a:rPr>
              <a:t>Produkte</a:t>
            </a:r>
          </a:p>
          <a:p>
            <a:pPr marL="72235" indent="-72235">
              <a:buFont typeface="Wingdings" panose="05000000000000000000" pitchFamily="2" charset="2"/>
              <a:buChar char="§"/>
            </a:pPr>
            <a:r>
              <a:rPr lang="de-DE" sz="813" dirty="0">
                <a:solidFill>
                  <a:schemeClr val="bg2">
                    <a:lumMod val="10000"/>
                  </a:schemeClr>
                </a:solidFill>
              </a:rPr>
              <a:t>Pflanzgefäße &amp; Topf in Topf mit HPL®-Pflanzsystem</a:t>
            </a:r>
          </a:p>
          <a:p>
            <a:pPr marL="72235" indent="-72235">
              <a:buFont typeface="Wingdings" panose="05000000000000000000" pitchFamily="2" charset="2"/>
              <a:buChar char="§"/>
            </a:pPr>
            <a:r>
              <a:rPr lang="de-DE" sz="813" dirty="0">
                <a:solidFill>
                  <a:schemeClr val="bg2">
                    <a:lumMod val="10000"/>
                  </a:schemeClr>
                </a:solidFill>
              </a:rPr>
              <a:t>Designergefäße, Deko-Objekte</a:t>
            </a:r>
          </a:p>
          <a:p>
            <a:pPr marL="72235" lvl="1" indent="-72235">
              <a:buFont typeface="Wingdings" panose="05000000000000000000" pitchFamily="2" charset="2"/>
              <a:buChar char="§"/>
            </a:pPr>
            <a:r>
              <a:rPr lang="de-DE" sz="813" dirty="0">
                <a:solidFill>
                  <a:schemeClr val="bg2">
                    <a:lumMod val="10000"/>
                  </a:schemeClr>
                </a:solidFill>
              </a:rPr>
              <a:t>Raumteiler, Grüne Wände</a:t>
            </a:r>
          </a:p>
          <a:p>
            <a:pPr marL="72235" indent="-72235">
              <a:buFont typeface="Wingdings" panose="05000000000000000000" pitchFamily="2" charset="2"/>
              <a:buChar char="§"/>
            </a:pPr>
            <a:r>
              <a:rPr lang="de-DE" sz="813" dirty="0">
                <a:solidFill>
                  <a:schemeClr val="bg2">
                    <a:lumMod val="10000"/>
                  </a:schemeClr>
                </a:solidFill>
              </a:rPr>
              <a:t>Hydrokultur-, Erd-, Freiland- &amp; Großpflanzen</a:t>
            </a:r>
          </a:p>
          <a:p>
            <a:pPr marL="72235" lvl="1" indent="-72235">
              <a:buFont typeface="Wingdings" panose="05000000000000000000" pitchFamily="2" charset="2"/>
              <a:buChar char="§"/>
            </a:pPr>
            <a:r>
              <a:rPr lang="de-DE" sz="813" dirty="0">
                <a:solidFill>
                  <a:schemeClr val="bg2">
                    <a:lumMod val="10000"/>
                  </a:schemeClr>
                </a:solidFill>
              </a:rPr>
              <a:t>NAMOSSA</a:t>
            </a:r>
            <a:r>
              <a:rPr lang="de-DE" sz="813" baseline="30000" dirty="0">
                <a:solidFill>
                  <a:schemeClr val="bg2">
                    <a:lumMod val="10000"/>
                  </a:schemeClr>
                </a:solidFill>
              </a:rPr>
              <a:t>TM</a:t>
            </a:r>
            <a:r>
              <a:rPr lang="de-DE" sz="813" dirty="0">
                <a:solidFill>
                  <a:schemeClr val="bg2">
                    <a:lumMod val="10000"/>
                  </a:schemeClr>
                </a:solidFill>
              </a:rPr>
              <a:t> Moosbilder, -wände, -objekte</a:t>
            </a:r>
          </a:p>
          <a:p>
            <a:pPr marL="72235" lvl="1" indent="-72235">
              <a:buFont typeface="Wingdings" panose="05000000000000000000" pitchFamily="2" charset="2"/>
              <a:buChar char="§"/>
            </a:pPr>
            <a:r>
              <a:rPr lang="de-DE" sz="813" dirty="0">
                <a:solidFill>
                  <a:schemeClr val="bg2">
                    <a:lumMod val="10000"/>
                  </a:schemeClr>
                </a:solidFill>
              </a:rPr>
              <a:t>Textil-, Kunstpflanzen</a:t>
            </a:r>
          </a:p>
          <a:p>
            <a:pPr marL="72235" lvl="1" indent="-72235">
              <a:buFont typeface="Wingdings" panose="05000000000000000000" pitchFamily="2" charset="2"/>
              <a:buChar char="§"/>
            </a:pPr>
            <a:r>
              <a:rPr lang="de-DE" sz="813" dirty="0">
                <a:solidFill>
                  <a:schemeClr val="bg2">
                    <a:lumMod val="10000"/>
                  </a:schemeClr>
                </a:solidFill>
              </a:rPr>
              <a:t>Wasserspiele, Brunnen, </a:t>
            </a:r>
            <a:r>
              <a:rPr lang="de-DE" sz="813" dirty="0" err="1">
                <a:solidFill>
                  <a:schemeClr val="bg2">
                    <a:lumMod val="10000"/>
                  </a:schemeClr>
                </a:solidFill>
              </a:rPr>
              <a:t>Raumbefeuchter</a:t>
            </a:r>
            <a:endParaRPr lang="de-DE" sz="813" dirty="0">
              <a:solidFill>
                <a:schemeClr val="bg2">
                  <a:lumMod val="10000"/>
                </a:schemeClr>
              </a:solidFill>
            </a:endParaRPr>
          </a:p>
          <a:p>
            <a:pPr marL="72235" indent="-72235">
              <a:buFont typeface="Wingdings" panose="05000000000000000000" pitchFamily="2" charset="2"/>
              <a:buChar char="§"/>
            </a:pPr>
            <a:r>
              <a:rPr lang="de-DE" sz="813" dirty="0">
                <a:solidFill>
                  <a:schemeClr val="bg2">
                    <a:lumMod val="10000"/>
                  </a:schemeClr>
                </a:solidFill>
              </a:rPr>
              <a:t>M&amp;M Soundsystem mit HPL®</a:t>
            </a:r>
          </a:p>
          <a:p>
            <a:endParaRPr lang="de-DE" sz="244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de-DE" sz="813" b="1" dirty="0">
                <a:solidFill>
                  <a:srgbClr val="3C846E"/>
                </a:solidFill>
              </a:rPr>
              <a:t>Dienstleistungen</a:t>
            </a:r>
          </a:p>
          <a:p>
            <a:pPr marL="72235" indent="-72235">
              <a:buFont typeface="Wingdings" panose="05000000000000000000" pitchFamily="2" charset="2"/>
              <a:buChar char="§"/>
            </a:pPr>
            <a:r>
              <a:rPr lang="de-DE" sz="813" dirty="0">
                <a:solidFill>
                  <a:srgbClr val="3C846E"/>
                </a:solidFill>
              </a:rPr>
              <a:t>Beratung, Planung, Ausführung</a:t>
            </a:r>
          </a:p>
          <a:p>
            <a:pPr marL="72235" indent="-72235">
              <a:buFont typeface="Wingdings" panose="05000000000000000000" pitchFamily="2" charset="2"/>
              <a:buChar char="§"/>
            </a:pPr>
            <a:r>
              <a:rPr lang="de-DE" sz="813" dirty="0">
                <a:solidFill>
                  <a:srgbClr val="3C846E"/>
                </a:solidFill>
              </a:rPr>
              <a:t>Verkauf, Vermietung</a:t>
            </a:r>
          </a:p>
          <a:p>
            <a:pPr marL="72235" indent="-72235">
              <a:buFont typeface="Wingdings" panose="05000000000000000000" pitchFamily="2" charset="2"/>
              <a:buChar char="§"/>
            </a:pPr>
            <a:r>
              <a:rPr lang="de-DE" sz="813" dirty="0">
                <a:solidFill>
                  <a:srgbClr val="3C846E"/>
                </a:solidFill>
              </a:rPr>
              <a:t>Wartung</a:t>
            </a:r>
          </a:p>
          <a:p>
            <a:pPr marL="72235" indent="-72235">
              <a:buFont typeface="Wingdings" panose="05000000000000000000" pitchFamily="2" charset="2"/>
              <a:buChar char="§"/>
            </a:pPr>
            <a:r>
              <a:rPr lang="de-DE" sz="813" dirty="0">
                <a:solidFill>
                  <a:srgbClr val="3C846E"/>
                </a:solidFill>
              </a:rPr>
              <a:t>Büro-, Objekt-, Raumbegrünung</a:t>
            </a:r>
          </a:p>
          <a:p>
            <a:endParaRPr lang="de-DE" sz="813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de-DE" sz="813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A3A16F53-7FEF-4550-BB3B-F62828215833}"/>
              </a:ext>
            </a:extLst>
          </p:cNvPr>
          <p:cNvCxnSpPr/>
          <p:nvPr/>
        </p:nvCxnSpPr>
        <p:spPr>
          <a:xfrm>
            <a:off x="154476" y="2223518"/>
            <a:ext cx="2506544" cy="0"/>
          </a:xfrm>
          <a:prstGeom prst="line">
            <a:avLst/>
          </a:prstGeom>
          <a:ln>
            <a:solidFill>
              <a:srgbClr val="91D1C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Verbinder: gewinkelt 198">
            <a:extLst>
              <a:ext uri="{FF2B5EF4-FFF2-40B4-BE49-F238E27FC236}">
                <a16:creationId xmlns:a16="http://schemas.microsoft.com/office/drawing/2014/main" id="{EC505FF3-89A2-469F-8CFF-C314781C5FBE}"/>
              </a:ext>
            </a:extLst>
          </p:cNvPr>
          <p:cNvCxnSpPr>
            <a:cxnSpLocks/>
          </p:cNvCxnSpPr>
          <p:nvPr/>
        </p:nvCxnSpPr>
        <p:spPr>
          <a:xfrm>
            <a:off x="6889165" y="1196072"/>
            <a:ext cx="284177" cy="797050"/>
          </a:xfrm>
          <a:prstGeom prst="bentConnector3">
            <a:avLst>
              <a:gd name="adj1" fmla="val 50000"/>
            </a:avLst>
          </a:prstGeom>
          <a:ln>
            <a:solidFill>
              <a:schemeClr val="bg2">
                <a:lumMod val="2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Verbinder: gewinkelt 199">
            <a:extLst>
              <a:ext uri="{FF2B5EF4-FFF2-40B4-BE49-F238E27FC236}">
                <a16:creationId xmlns:a16="http://schemas.microsoft.com/office/drawing/2014/main" id="{66B29768-42C0-43F1-A78C-5C6950995685}"/>
              </a:ext>
            </a:extLst>
          </p:cNvPr>
          <p:cNvCxnSpPr>
            <a:cxnSpLocks/>
          </p:cNvCxnSpPr>
          <p:nvPr/>
        </p:nvCxnSpPr>
        <p:spPr>
          <a:xfrm flipV="1">
            <a:off x="6889165" y="1993120"/>
            <a:ext cx="284177" cy="774863"/>
          </a:xfrm>
          <a:prstGeom prst="bentConnector3">
            <a:avLst>
              <a:gd name="adj1" fmla="val 50000"/>
            </a:avLst>
          </a:prstGeom>
          <a:ln>
            <a:solidFill>
              <a:schemeClr val="bg2">
                <a:lumMod val="2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Verbinder: gewinkelt 202">
            <a:extLst>
              <a:ext uri="{FF2B5EF4-FFF2-40B4-BE49-F238E27FC236}">
                <a16:creationId xmlns:a16="http://schemas.microsoft.com/office/drawing/2014/main" id="{86B7D84A-06C6-422F-8742-9B4F01A32C73}"/>
              </a:ext>
            </a:extLst>
          </p:cNvPr>
          <p:cNvCxnSpPr>
            <a:cxnSpLocks/>
          </p:cNvCxnSpPr>
          <p:nvPr/>
        </p:nvCxnSpPr>
        <p:spPr>
          <a:xfrm flipV="1">
            <a:off x="6889165" y="1993119"/>
            <a:ext cx="284177" cy="250892"/>
          </a:xfrm>
          <a:prstGeom prst="bentConnector3">
            <a:avLst/>
          </a:prstGeom>
          <a:ln>
            <a:solidFill>
              <a:schemeClr val="bg2">
                <a:lumMod val="2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Verbinder: gewinkelt 203">
            <a:extLst>
              <a:ext uri="{FF2B5EF4-FFF2-40B4-BE49-F238E27FC236}">
                <a16:creationId xmlns:a16="http://schemas.microsoft.com/office/drawing/2014/main" id="{49AA4F64-0CE7-47EC-8780-D30536F10C14}"/>
              </a:ext>
            </a:extLst>
          </p:cNvPr>
          <p:cNvCxnSpPr>
            <a:cxnSpLocks/>
          </p:cNvCxnSpPr>
          <p:nvPr/>
        </p:nvCxnSpPr>
        <p:spPr>
          <a:xfrm>
            <a:off x="6889165" y="1720043"/>
            <a:ext cx="284177" cy="273079"/>
          </a:xfrm>
          <a:prstGeom prst="bentConnector3">
            <a:avLst>
              <a:gd name="adj1" fmla="val 50000"/>
            </a:avLst>
          </a:prstGeom>
          <a:ln>
            <a:solidFill>
              <a:schemeClr val="bg2">
                <a:lumMod val="2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Rechteck 205">
            <a:extLst>
              <a:ext uri="{FF2B5EF4-FFF2-40B4-BE49-F238E27FC236}">
                <a16:creationId xmlns:a16="http://schemas.microsoft.com/office/drawing/2014/main" id="{A89E0F0D-F409-46DE-9804-D158D62556D2}"/>
              </a:ext>
            </a:extLst>
          </p:cNvPr>
          <p:cNvSpPr/>
          <p:nvPr/>
        </p:nvSpPr>
        <p:spPr>
          <a:xfrm>
            <a:off x="7258473" y="1846869"/>
            <a:ext cx="963543" cy="292500"/>
          </a:xfrm>
          <a:prstGeom prst="rect">
            <a:avLst/>
          </a:prstGeom>
          <a:solidFill>
            <a:srgbClr val="91D1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de-DE" sz="813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G.K</a:t>
            </a:r>
            <a:r>
              <a:rPr lang="de-DE" sz="813" b="1">
                <a:solidFill>
                  <a:schemeClr val="tx1">
                    <a:lumMod val="95000"/>
                    <a:lumOff val="5000"/>
                  </a:schemeClr>
                </a:solidFill>
              </a:rPr>
              <a:t>.R</a:t>
            </a:r>
            <a:r>
              <a:rPr lang="de-DE" sz="813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de-DE" sz="813" b="1">
                <a:solidFill>
                  <a:schemeClr val="tx1">
                    <a:lumMod val="95000"/>
                    <a:lumOff val="5000"/>
                  </a:schemeClr>
                </a:solidFill>
              </a:rPr>
              <a:t>Hydrokulturen GmbH</a:t>
            </a:r>
            <a:endParaRPr lang="de-DE" sz="813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21" name="Rechteck 220">
            <a:extLst>
              <a:ext uri="{FF2B5EF4-FFF2-40B4-BE49-F238E27FC236}">
                <a16:creationId xmlns:a16="http://schemas.microsoft.com/office/drawing/2014/main" id="{54961F73-75F8-490E-AE6C-F927E0A47A95}"/>
              </a:ext>
            </a:extLst>
          </p:cNvPr>
          <p:cNvSpPr/>
          <p:nvPr/>
        </p:nvSpPr>
        <p:spPr>
          <a:xfrm>
            <a:off x="2982199" y="1836452"/>
            <a:ext cx="3802500" cy="292500"/>
          </a:xfrm>
          <a:prstGeom prst="rect">
            <a:avLst/>
          </a:prstGeom>
          <a:solidFill>
            <a:srgbClr val="91D1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r>
              <a:rPr lang="de-DE" sz="813" b="1" dirty="0">
                <a:solidFill>
                  <a:schemeClr val="bg2">
                    <a:lumMod val="10000"/>
                  </a:schemeClr>
                </a:solidFill>
              </a:rPr>
              <a:t>Onlineshop für Unternehmen und Kommunen</a:t>
            </a:r>
          </a:p>
          <a:p>
            <a:r>
              <a:rPr lang="de-DE" sz="813">
                <a:solidFill>
                  <a:schemeClr val="bg2">
                    <a:lumMod val="10000"/>
                  </a:schemeClr>
                </a:solidFill>
              </a:rPr>
              <a:t>www.gkr-firmenshop.de</a:t>
            </a:r>
            <a:endParaRPr lang="de-DE" sz="813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27" name="Rechteck 226">
            <a:extLst>
              <a:ext uri="{FF2B5EF4-FFF2-40B4-BE49-F238E27FC236}">
                <a16:creationId xmlns:a16="http://schemas.microsoft.com/office/drawing/2014/main" id="{048EEE55-BD46-4E05-B499-DE679F8EB7AE}"/>
              </a:ext>
            </a:extLst>
          </p:cNvPr>
          <p:cNvSpPr/>
          <p:nvPr/>
        </p:nvSpPr>
        <p:spPr>
          <a:xfrm>
            <a:off x="2982199" y="2302218"/>
            <a:ext cx="3802500" cy="292500"/>
          </a:xfrm>
          <a:prstGeom prst="rect">
            <a:avLst/>
          </a:prstGeom>
          <a:solidFill>
            <a:srgbClr val="91D1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r>
              <a:rPr lang="de-DE" sz="813" b="1" dirty="0">
                <a:solidFill>
                  <a:schemeClr val="bg2">
                    <a:lumMod val="10000"/>
                  </a:schemeClr>
                </a:solidFill>
              </a:rPr>
              <a:t>Onlineshop für Privatpersonen</a:t>
            </a:r>
          </a:p>
          <a:p>
            <a:r>
              <a:rPr lang="de-DE" sz="813">
                <a:solidFill>
                  <a:schemeClr val="bg2">
                    <a:lumMod val="10000"/>
                  </a:schemeClr>
                </a:solidFill>
              </a:rPr>
              <a:t>www.wohlfuehlpreis.com</a:t>
            </a:r>
            <a:endParaRPr lang="de-DE" sz="813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28" name="Rechteck 227">
            <a:extLst>
              <a:ext uri="{FF2B5EF4-FFF2-40B4-BE49-F238E27FC236}">
                <a16:creationId xmlns:a16="http://schemas.microsoft.com/office/drawing/2014/main" id="{F5F0F210-0EC2-4D82-BEC8-C60178EADEE3}"/>
              </a:ext>
            </a:extLst>
          </p:cNvPr>
          <p:cNvSpPr/>
          <p:nvPr/>
        </p:nvSpPr>
        <p:spPr>
          <a:xfrm>
            <a:off x="2982199" y="1370686"/>
            <a:ext cx="3802500" cy="292500"/>
          </a:xfrm>
          <a:prstGeom prst="rect">
            <a:avLst/>
          </a:prstGeom>
          <a:solidFill>
            <a:srgbClr val="91D1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36000" rtlCol="0" anchor="ctr"/>
          <a:lstStyle/>
          <a:p>
            <a:r>
              <a:rPr lang="de-DE" sz="813" b="1" dirty="0">
                <a:solidFill>
                  <a:schemeClr val="bg2">
                    <a:lumMod val="10000"/>
                  </a:schemeClr>
                </a:solidFill>
              </a:rPr>
              <a:t>Informations- und Einkaufsseite für Planer, Unternehmen &amp; Kommunen</a:t>
            </a:r>
          </a:p>
          <a:p>
            <a:r>
              <a:rPr lang="de-DE" sz="813">
                <a:solidFill>
                  <a:schemeClr val="bg2">
                    <a:lumMod val="10000"/>
                  </a:schemeClr>
                </a:solidFill>
              </a:rPr>
              <a:t>www.gkr-hydro.de</a:t>
            </a:r>
            <a:endParaRPr lang="de-DE" sz="813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039" name="Rechteck 1038">
            <a:extLst>
              <a:ext uri="{FF2B5EF4-FFF2-40B4-BE49-F238E27FC236}">
                <a16:creationId xmlns:a16="http://schemas.microsoft.com/office/drawing/2014/main" id="{5E2E6199-B147-430D-98D1-28D82AF6375F}"/>
              </a:ext>
            </a:extLst>
          </p:cNvPr>
          <p:cNvSpPr/>
          <p:nvPr/>
        </p:nvSpPr>
        <p:spPr>
          <a:xfrm>
            <a:off x="8529110" y="3332402"/>
            <a:ext cx="86269" cy="4031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cxnSp>
        <p:nvCxnSpPr>
          <p:cNvPr id="90" name="Verbinder: gewinkelt 89">
            <a:extLst>
              <a:ext uri="{FF2B5EF4-FFF2-40B4-BE49-F238E27FC236}">
                <a16:creationId xmlns:a16="http://schemas.microsoft.com/office/drawing/2014/main" id="{9AE5648B-5CCE-4740-BE1B-7113D19BF7CF}"/>
              </a:ext>
            </a:extLst>
          </p:cNvPr>
          <p:cNvCxnSpPr>
            <a:cxnSpLocks/>
            <a:stCxn id="232" idx="3"/>
            <a:endCxn id="1039" idx="1"/>
          </p:cNvCxnSpPr>
          <p:nvPr/>
        </p:nvCxnSpPr>
        <p:spPr>
          <a:xfrm>
            <a:off x="8287497" y="1995099"/>
            <a:ext cx="241613" cy="1538873"/>
          </a:xfrm>
          <a:prstGeom prst="bentConnector3">
            <a:avLst>
              <a:gd name="adj1" fmla="val 50000"/>
            </a:avLst>
          </a:prstGeom>
          <a:ln>
            <a:solidFill>
              <a:schemeClr val="bg2">
                <a:lumMod val="2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Gerader Verbinder 250">
            <a:extLst>
              <a:ext uri="{FF2B5EF4-FFF2-40B4-BE49-F238E27FC236}">
                <a16:creationId xmlns:a16="http://schemas.microsoft.com/office/drawing/2014/main" id="{78095F85-0074-4B88-B443-4A08183ACBCB}"/>
              </a:ext>
            </a:extLst>
          </p:cNvPr>
          <p:cNvCxnSpPr>
            <a:cxnSpLocks/>
          </p:cNvCxnSpPr>
          <p:nvPr/>
        </p:nvCxnSpPr>
        <p:spPr>
          <a:xfrm>
            <a:off x="8414746" y="720692"/>
            <a:ext cx="0" cy="5634465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764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7" name="Pfeil: nach unten 1056">
            <a:extLst>
              <a:ext uri="{FF2B5EF4-FFF2-40B4-BE49-F238E27FC236}">
                <a16:creationId xmlns:a16="http://schemas.microsoft.com/office/drawing/2014/main" id="{5B4434CF-4C1A-4980-8CB9-36AEE0A9116F}"/>
              </a:ext>
            </a:extLst>
          </p:cNvPr>
          <p:cNvSpPr/>
          <p:nvPr/>
        </p:nvSpPr>
        <p:spPr>
          <a:xfrm>
            <a:off x="212953" y="2950123"/>
            <a:ext cx="157388" cy="1994377"/>
          </a:xfrm>
          <a:prstGeom prst="downArrow">
            <a:avLst>
              <a:gd name="adj1" fmla="val 50000"/>
              <a:gd name="adj2" fmla="val 28277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8" name="Rechteck 1057">
            <a:extLst>
              <a:ext uri="{FF2B5EF4-FFF2-40B4-BE49-F238E27FC236}">
                <a16:creationId xmlns:a16="http://schemas.microsoft.com/office/drawing/2014/main" id="{484BA69A-9400-4909-98D2-B564BFB4FADA}"/>
              </a:ext>
            </a:extLst>
          </p:cNvPr>
          <p:cNvSpPr/>
          <p:nvPr/>
        </p:nvSpPr>
        <p:spPr>
          <a:xfrm>
            <a:off x="212953" y="3022034"/>
            <a:ext cx="157388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5" name="Rechteck 254">
            <a:extLst>
              <a:ext uri="{FF2B5EF4-FFF2-40B4-BE49-F238E27FC236}">
                <a16:creationId xmlns:a16="http://schemas.microsoft.com/office/drawing/2014/main" id="{0162D494-F060-4217-872D-CEA867A032CC}"/>
              </a:ext>
            </a:extLst>
          </p:cNvPr>
          <p:cNvSpPr/>
          <p:nvPr/>
        </p:nvSpPr>
        <p:spPr>
          <a:xfrm>
            <a:off x="212953" y="4816627"/>
            <a:ext cx="157388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3" name="Pfeil: nach unten 252">
            <a:extLst>
              <a:ext uri="{FF2B5EF4-FFF2-40B4-BE49-F238E27FC236}">
                <a16:creationId xmlns:a16="http://schemas.microsoft.com/office/drawing/2014/main" id="{057CFE09-BF57-43AE-92A6-0C380DF3298B}"/>
              </a:ext>
            </a:extLst>
          </p:cNvPr>
          <p:cNvSpPr/>
          <p:nvPr/>
        </p:nvSpPr>
        <p:spPr>
          <a:xfrm>
            <a:off x="488065" y="4875179"/>
            <a:ext cx="157388" cy="72302"/>
          </a:xfrm>
          <a:prstGeom prst="downArrow">
            <a:avLst>
              <a:gd name="adj1" fmla="val 50000"/>
              <a:gd name="adj2" fmla="val 65531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6" name="Rechteck 235">
            <a:extLst>
              <a:ext uri="{FF2B5EF4-FFF2-40B4-BE49-F238E27FC236}">
                <a16:creationId xmlns:a16="http://schemas.microsoft.com/office/drawing/2014/main" id="{CDA2A168-BE90-47C7-8874-81F7BE6F09C7}"/>
              </a:ext>
            </a:extLst>
          </p:cNvPr>
          <p:cNvSpPr/>
          <p:nvPr/>
        </p:nvSpPr>
        <p:spPr>
          <a:xfrm>
            <a:off x="8201228" y="3781188"/>
            <a:ext cx="86269" cy="4031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3" name="Verbinder: gewinkelt 92">
            <a:extLst>
              <a:ext uri="{FF2B5EF4-FFF2-40B4-BE49-F238E27FC236}">
                <a16:creationId xmlns:a16="http://schemas.microsoft.com/office/drawing/2014/main" id="{3F714BA8-4B74-4CB2-A469-FF01E2F50B92}"/>
              </a:ext>
            </a:extLst>
          </p:cNvPr>
          <p:cNvCxnSpPr>
            <a:cxnSpLocks/>
            <a:stCxn id="236" idx="3"/>
            <a:endCxn id="1039" idx="1"/>
          </p:cNvCxnSpPr>
          <p:nvPr/>
        </p:nvCxnSpPr>
        <p:spPr>
          <a:xfrm flipV="1">
            <a:off x="8287497" y="3533972"/>
            <a:ext cx="241613" cy="448786"/>
          </a:xfrm>
          <a:prstGeom prst="bentConnector3">
            <a:avLst>
              <a:gd name="adj1" fmla="val 50000"/>
            </a:avLst>
          </a:prstGeom>
          <a:ln>
            <a:solidFill>
              <a:schemeClr val="bg2">
                <a:lumMod val="2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hteck 87">
            <a:extLst>
              <a:ext uri="{FF2B5EF4-FFF2-40B4-BE49-F238E27FC236}">
                <a16:creationId xmlns:a16="http://schemas.microsoft.com/office/drawing/2014/main" id="{E996A534-B120-4E28-8A70-024DB31BC3FE}"/>
              </a:ext>
            </a:extLst>
          </p:cNvPr>
          <p:cNvSpPr/>
          <p:nvPr/>
        </p:nvSpPr>
        <p:spPr>
          <a:xfrm>
            <a:off x="83016" y="528139"/>
            <a:ext cx="6748747" cy="378820"/>
          </a:xfrm>
          <a:prstGeom prst="rect">
            <a:avLst/>
          </a:prstGeom>
          <a:solidFill>
            <a:srgbClr val="0A52B6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463" dirty="0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D064C1D-D15C-4EDE-821E-4B9A9BCD7BFC}"/>
              </a:ext>
            </a:extLst>
          </p:cNvPr>
          <p:cNvSpPr/>
          <p:nvPr/>
        </p:nvSpPr>
        <p:spPr>
          <a:xfrm>
            <a:off x="130885" y="571299"/>
            <a:ext cx="2566675" cy="292500"/>
          </a:xfrm>
          <a:prstGeom prst="rect">
            <a:avLst/>
          </a:prstGeom>
          <a:noFill/>
          <a:ln>
            <a:solidFill>
              <a:srgbClr val="0A52B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13" b="1" dirty="0">
                <a:solidFill>
                  <a:schemeClr val="bg2">
                    <a:lumMod val="10000"/>
                  </a:schemeClr>
                </a:solidFill>
              </a:rPr>
              <a:t>Hydro Profi Line® Planter Systems (HPL®)</a:t>
            </a:r>
          </a:p>
        </p:txBody>
      </p:sp>
      <p:cxnSp>
        <p:nvCxnSpPr>
          <p:cNvPr id="106" name="Gerader Verbinder 105">
            <a:extLst>
              <a:ext uri="{FF2B5EF4-FFF2-40B4-BE49-F238E27FC236}">
                <a16:creationId xmlns:a16="http://schemas.microsoft.com/office/drawing/2014/main" id="{C2E185AE-078E-492B-B1C3-91F3AC7C4C25}"/>
              </a:ext>
            </a:extLst>
          </p:cNvPr>
          <p:cNvCxnSpPr>
            <a:cxnSpLocks/>
          </p:cNvCxnSpPr>
          <p:nvPr/>
        </p:nvCxnSpPr>
        <p:spPr>
          <a:xfrm>
            <a:off x="2772605" y="717549"/>
            <a:ext cx="142292" cy="0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Rechteck 123">
            <a:extLst>
              <a:ext uri="{FF2B5EF4-FFF2-40B4-BE49-F238E27FC236}">
                <a16:creationId xmlns:a16="http://schemas.microsoft.com/office/drawing/2014/main" id="{86C29419-56D3-497D-B4CD-A3059A595A9C}"/>
              </a:ext>
            </a:extLst>
          </p:cNvPr>
          <p:cNvSpPr/>
          <p:nvPr/>
        </p:nvSpPr>
        <p:spPr>
          <a:xfrm>
            <a:off x="8615379" y="2416168"/>
            <a:ext cx="1202930" cy="2235608"/>
          </a:xfrm>
          <a:prstGeom prst="rect">
            <a:avLst/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72000" rtlCol="0" anchor="ctr"/>
          <a:lstStyle/>
          <a:p>
            <a:r>
              <a:rPr lang="en-US" sz="1000" b="1" dirty="0">
                <a:solidFill>
                  <a:srgbClr val="019933"/>
                </a:solidFill>
              </a:rPr>
              <a:t>G.K.R. Germany</a:t>
            </a:r>
            <a:br>
              <a:rPr lang="en-US" sz="813" b="1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en-US" sz="813" dirty="0">
                <a:solidFill>
                  <a:schemeClr val="bg2">
                    <a:lumMod val="10000"/>
                  </a:schemeClr>
                </a:solidFill>
              </a:rPr>
              <a:t>www.gkr-germany.com</a:t>
            </a:r>
            <a:br>
              <a:rPr lang="en-US" sz="813" dirty="0">
                <a:solidFill>
                  <a:schemeClr val="bg2">
                    <a:lumMod val="10000"/>
                  </a:schemeClr>
                </a:solidFill>
              </a:rPr>
            </a:br>
            <a:br>
              <a:rPr lang="en-US" sz="300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de-DE" sz="813" dirty="0">
                <a:solidFill>
                  <a:schemeClr val="bg2">
                    <a:lumMod val="10000"/>
                  </a:schemeClr>
                </a:solidFill>
              </a:rPr>
              <a:t>Himmelschlüsselstr. 60, GER – 80995 Munich</a:t>
            </a:r>
            <a:br>
              <a:rPr lang="de-DE" sz="813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de-DE" sz="813" dirty="0">
                <a:solidFill>
                  <a:schemeClr val="bg2">
                    <a:lumMod val="10000"/>
                  </a:schemeClr>
                </a:solidFill>
              </a:rPr>
              <a:t>+ 49 89 159 148 0</a:t>
            </a:r>
            <a:br>
              <a:rPr lang="de-DE" sz="813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de-DE" sz="813" dirty="0">
                <a:solidFill>
                  <a:schemeClr val="bg2">
                    <a:lumMod val="10000"/>
                  </a:schemeClr>
                </a:solidFill>
              </a:rPr>
              <a:t>+ 49 89 151 778</a:t>
            </a:r>
          </a:p>
          <a:p>
            <a:endParaRPr lang="en-US" sz="813" dirty="0">
              <a:solidFill>
                <a:schemeClr val="bg2">
                  <a:lumMod val="10000"/>
                </a:schemeClr>
              </a:solidFill>
            </a:endParaRPr>
          </a:p>
          <a:p>
            <a:pPr marL="72235" indent="-72235">
              <a:buFont typeface="Wingdings" panose="05000000000000000000" pitchFamily="2" charset="2"/>
              <a:buChar char="§"/>
            </a:pPr>
            <a:r>
              <a:rPr lang="en-US" sz="813" dirty="0">
                <a:solidFill>
                  <a:schemeClr val="bg2">
                    <a:lumMod val="10000"/>
                  </a:schemeClr>
                </a:solidFill>
              </a:rPr>
              <a:t>Central Steering</a:t>
            </a:r>
          </a:p>
          <a:p>
            <a:pPr marL="72235" indent="-72235">
              <a:buFont typeface="Wingdings" panose="05000000000000000000" pitchFamily="2" charset="2"/>
              <a:buChar char="§"/>
            </a:pPr>
            <a:r>
              <a:rPr lang="en-US" sz="813" dirty="0">
                <a:solidFill>
                  <a:schemeClr val="bg2">
                    <a:lumMod val="10000"/>
                  </a:schemeClr>
                </a:solidFill>
              </a:rPr>
              <a:t>Procurement</a:t>
            </a:r>
          </a:p>
          <a:p>
            <a:pPr marL="72235" indent="-72235">
              <a:buFont typeface="Wingdings" panose="05000000000000000000" pitchFamily="2" charset="2"/>
              <a:buChar char="§"/>
            </a:pPr>
            <a:r>
              <a:rPr lang="en-US" sz="813" dirty="0">
                <a:solidFill>
                  <a:schemeClr val="bg2">
                    <a:lumMod val="10000"/>
                  </a:schemeClr>
                </a:solidFill>
              </a:rPr>
              <a:t>Production</a:t>
            </a:r>
          </a:p>
          <a:p>
            <a:pPr marL="72235" indent="-72235">
              <a:buFont typeface="Wingdings" panose="05000000000000000000" pitchFamily="2" charset="2"/>
              <a:buChar char="§"/>
            </a:pPr>
            <a:r>
              <a:rPr lang="en-US" sz="813" dirty="0">
                <a:solidFill>
                  <a:schemeClr val="bg2">
                    <a:lumMod val="10000"/>
                  </a:schemeClr>
                </a:solidFill>
              </a:rPr>
              <a:t>Custom designs</a:t>
            </a:r>
          </a:p>
          <a:p>
            <a:pPr marL="72235" indent="-72235">
              <a:buFont typeface="Wingdings" panose="05000000000000000000" pitchFamily="2" charset="2"/>
              <a:buChar char="§"/>
            </a:pPr>
            <a:r>
              <a:rPr lang="en-US" sz="813" dirty="0">
                <a:solidFill>
                  <a:schemeClr val="bg2">
                    <a:lumMod val="10000"/>
                  </a:schemeClr>
                </a:solidFill>
              </a:rPr>
              <a:t>Sales</a:t>
            </a:r>
          </a:p>
          <a:p>
            <a:pPr marL="72235" indent="-72235">
              <a:buFont typeface="Wingdings" panose="05000000000000000000" pitchFamily="2" charset="2"/>
              <a:buChar char="§"/>
            </a:pPr>
            <a:r>
              <a:rPr lang="en-US" sz="813" dirty="0">
                <a:solidFill>
                  <a:schemeClr val="bg2">
                    <a:lumMod val="10000"/>
                  </a:schemeClr>
                </a:solidFill>
              </a:rPr>
              <a:t>HR</a:t>
            </a:r>
          </a:p>
          <a:p>
            <a:pPr marL="72235" indent="-72235">
              <a:buFont typeface="Wingdings" panose="05000000000000000000" pitchFamily="2" charset="2"/>
              <a:buChar char="§"/>
            </a:pPr>
            <a:r>
              <a:rPr lang="en-US" sz="813" dirty="0">
                <a:solidFill>
                  <a:schemeClr val="bg2">
                    <a:lumMod val="10000"/>
                  </a:schemeClr>
                </a:solidFill>
              </a:rPr>
              <a:t>Portfolio Management</a:t>
            </a:r>
          </a:p>
        </p:txBody>
      </p:sp>
      <p:cxnSp>
        <p:nvCxnSpPr>
          <p:cNvPr id="146" name="Gerader Verbinder 145">
            <a:extLst>
              <a:ext uri="{FF2B5EF4-FFF2-40B4-BE49-F238E27FC236}">
                <a16:creationId xmlns:a16="http://schemas.microsoft.com/office/drawing/2014/main" id="{4A37FE74-5957-44E0-B152-4608158298B6}"/>
              </a:ext>
            </a:extLst>
          </p:cNvPr>
          <p:cNvCxnSpPr>
            <a:cxnSpLocks/>
          </p:cNvCxnSpPr>
          <p:nvPr/>
        </p:nvCxnSpPr>
        <p:spPr>
          <a:xfrm>
            <a:off x="6889163" y="717549"/>
            <a:ext cx="1519200" cy="1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  <a:headEnd type="oval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Rechteck 214">
            <a:extLst>
              <a:ext uri="{FF2B5EF4-FFF2-40B4-BE49-F238E27FC236}">
                <a16:creationId xmlns:a16="http://schemas.microsoft.com/office/drawing/2014/main" id="{A5638A93-6697-43FD-8DD0-4E85FE186EB4}"/>
              </a:ext>
            </a:extLst>
          </p:cNvPr>
          <p:cNvSpPr/>
          <p:nvPr/>
        </p:nvSpPr>
        <p:spPr>
          <a:xfrm>
            <a:off x="2982199" y="571299"/>
            <a:ext cx="3802500" cy="292500"/>
          </a:xfrm>
          <a:prstGeom prst="rect">
            <a:avLst/>
          </a:prstGeom>
          <a:solidFill>
            <a:srgbClr val="0A52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13" b="1" dirty="0">
                <a:solidFill>
                  <a:schemeClr val="bg1"/>
                </a:solidFill>
              </a:rPr>
              <a:t>Information platform about Hydro Profi Line® Planter Systems</a:t>
            </a:r>
            <a:br>
              <a:rPr lang="en-US" sz="813" b="1" dirty="0">
                <a:solidFill>
                  <a:schemeClr val="bg1"/>
                </a:solidFill>
              </a:rPr>
            </a:br>
            <a:r>
              <a:rPr lang="en-US" sz="813" dirty="0">
                <a:solidFill>
                  <a:schemeClr val="bg1"/>
                </a:solidFill>
              </a:rPr>
              <a:t>www.hydro-profi-line.com</a:t>
            </a:r>
          </a:p>
        </p:txBody>
      </p:sp>
      <p:grpSp>
        <p:nvGrpSpPr>
          <p:cNvPr id="1048" name="Gruppieren 1047">
            <a:extLst>
              <a:ext uri="{FF2B5EF4-FFF2-40B4-BE49-F238E27FC236}">
                <a16:creationId xmlns:a16="http://schemas.microsoft.com/office/drawing/2014/main" id="{1D903A2E-39C4-451C-AF19-8F44B07A6D27}"/>
              </a:ext>
            </a:extLst>
          </p:cNvPr>
          <p:cNvGrpSpPr/>
          <p:nvPr/>
        </p:nvGrpSpPr>
        <p:grpSpPr>
          <a:xfrm>
            <a:off x="83016" y="5552914"/>
            <a:ext cx="8325347" cy="514034"/>
            <a:chOff x="83016" y="5734841"/>
            <a:chExt cx="8325347" cy="514034"/>
          </a:xfrm>
        </p:grpSpPr>
        <p:sp>
          <p:nvSpPr>
            <p:cNvPr id="102" name="Rechteck 101">
              <a:extLst>
                <a:ext uri="{FF2B5EF4-FFF2-40B4-BE49-F238E27FC236}">
                  <a16:creationId xmlns:a16="http://schemas.microsoft.com/office/drawing/2014/main" id="{05BAD217-1CB9-4F00-8B4A-37381133B7C4}"/>
                </a:ext>
              </a:extLst>
            </p:cNvPr>
            <p:cNvSpPr/>
            <p:nvPr/>
          </p:nvSpPr>
          <p:spPr>
            <a:xfrm>
              <a:off x="83016" y="5734841"/>
              <a:ext cx="6748747" cy="514034"/>
            </a:xfrm>
            <a:prstGeom prst="rect">
              <a:avLst/>
            </a:prstGeom>
            <a:solidFill>
              <a:srgbClr val="99FF99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63" dirty="0"/>
            </a:p>
          </p:txBody>
        </p: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0BA2A0AE-1830-4B6B-9E85-6C149E5A15EF}"/>
                </a:ext>
              </a:extLst>
            </p:cNvPr>
            <p:cNvSpPr/>
            <p:nvPr/>
          </p:nvSpPr>
          <p:spPr>
            <a:xfrm>
              <a:off x="130885" y="5770640"/>
              <a:ext cx="2566675" cy="428406"/>
            </a:xfrm>
            <a:prstGeom prst="rect">
              <a:avLst/>
            </a:prstGeom>
            <a:noFill/>
            <a:ln>
              <a:solidFill>
                <a:srgbClr val="99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74815" indent="-74815">
                <a:buFont typeface="Wingdings" panose="05000000000000000000" pitchFamily="2" charset="2"/>
                <a:buChar char="§"/>
              </a:pPr>
              <a:r>
                <a:rPr lang="en-US" sz="813" b="1" dirty="0">
                  <a:solidFill>
                    <a:schemeClr val="bg2">
                      <a:lumMod val="10000"/>
                    </a:schemeClr>
                  </a:solidFill>
                </a:rPr>
                <a:t>Training &amp; Certification</a:t>
              </a:r>
            </a:p>
            <a:p>
              <a:pPr marL="74815" indent="-74815">
                <a:buFont typeface="Wingdings" panose="05000000000000000000" pitchFamily="2" charset="2"/>
                <a:buChar char="§"/>
              </a:pPr>
              <a:r>
                <a:rPr lang="en-US" sz="813" b="1" dirty="0">
                  <a:solidFill>
                    <a:schemeClr val="bg2">
                      <a:lumMod val="10000"/>
                    </a:schemeClr>
                  </a:solidFill>
                </a:rPr>
                <a:t>Exhibition &amp; Information</a:t>
              </a:r>
            </a:p>
            <a:p>
              <a:pPr marL="74815" indent="-74815">
                <a:buFont typeface="Wingdings" panose="05000000000000000000" pitchFamily="2" charset="2"/>
                <a:buChar char="§"/>
              </a:pPr>
              <a:r>
                <a:rPr lang="en-US" sz="813" b="1" dirty="0">
                  <a:solidFill>
                    <a:schemeClr val="bg2">
                      <a:lumMod val="10000"/>
                    </a:schemeClr>
                  </a:solidFill>
                </a:rPr>
                <a:t>Planning &amp; Project engineering</a:t>
              </a:r>
            </a:p>
          </p:txBody>
        </p:sp>
        <p:cxnSp>
          <p:nvCxnSpPr>
            <p:cNvPr id="42" name="Gerader Verbinder 41">
              <a:extLst>
                <a:ext uri="{FF2B5EF4-FFF2-40B4-BE49-F238E27FC236}">
                  <a16:creationId xmlns:a16="http://schemas.microsoft.com/office/drawing/2014/main" id="{4D46035F-7AAC-4FA8-B1B4-4CB99259B2DD}"/>
                </a:ext>
              </a:extLst>
            </p:cNvPr>
            <p:cNvCxnSpPr>
              <a:cxnSpLocks/>
            </p:cNvCxnSpPr>
            <p:nvPr/>
          </p:nvCxnSpPr>
          <p:spPr>
            <a:xfrm>
              <a:off x="2768284" y="5984842"/>
              <a:ext cx="142292" cy="0"/>
            </a:xfrm>
            <a:prstGeom prst="line">
              <a:avLst/>
            </a:prstGeom>
            <a:ln>
              <a:solidFill>
                <a:schemeClr val="bg2">
                  <a:lumMod val="2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Gerader Verbinder 144">
              <a:extLst>
                <a:ext uri="{FF2B5EF4-FFF2-40B4-BE49-F238E27FC236}">
                  <a16:creationId xmlns:a16="http://schemas.microsoft.com/office/drawing/2014/main" id="{E7CA5476-A945-42F1-B166-CAAC80D6EAC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889163" y="5991858"/>
              <a:ext cx="1519200" cy="1"/>
            </a:xfrm>
            <a:prstGeom prst="line">
              <a:avLst/>
            </a:prstGeom>
            <a:ln>
              <a:solidFill>
                <a:schemeClr val="bg2">
                  <a:lumMod val="25000"/>
                </a:schemeClr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6" name="Rechteck 215">
              <a:extLst>
                <a:ext uri="{FF2B5EF4-FFF2-40B4-BE49-F238E27FC236}">
                  <a16:creationId xmlns:a16="http://schemas.microsoft.com/office/drawing/2014/main" id="{DB576CC4-3442-4128-A21D-835103784AE0}"/>
                </a:ext>
              </a:extLst>
            </p:cNvPr>
            <p:cNvSpPr/>
            <p:nvPr/>
          </p:nvSpPr>
          <p:spPr>
            <a:xfrm>
              <a:off x="2982200" y="5845606"/>
              <a:ext cx="3802500" cy="292500"/>
            </a:xfrm>
            <a:prstGeom prst="rect">
              <a:avLst/>
            </a:prstGeom>
            <a:solidFill>
              <a:srgbClr val="99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975" b="1" dirty="0">
                  <a:solidFill>
                    <a:schemeClr val="bg2">
                      <a:lumMod val="10000"/>
                    </a:schemeClr>
                  </a:solidFill>
                </a:rPr>
                <a:t>I.E.P.T. I</a:t>
              </a:r>
              <a:r>
                <a:rPr lang="en-US" sz="813" dirty="0">
                  <a:solidFill>
                    <a:schemeClr val="bg2">
                      <a:lumMod val="10000"/>
                    </a:schemeClr>
                  </a:solidFill>
                </a:rPr>
                <a:t>nformation-</a:t>
              </a:r>
              <a:r>
                <a:rPr lang="en-US" sz="813" b="1" dirty="0">
                  <a:solidFill>
                    <a:schemeClr val="bg2">
                      <a:lumMod val="10000"/>
                    </a:schemeClr>
                  </a:solidFill>
                </a:rPr>
                <a:t>, </a:t>
              </a:r>
              <a:r>
                <a:rPr lang="en-US" sz="975" b="1" dirty="0">
                  <a:solidFill>
                    <a:schemeClr val="bg2">
                      <a:lumMod val="10000"/>
                    </a:schemeClr>
                  </a:solidFill>
                </a:rPr>
                <a:t>E</a:t>
              </a:r>
              <a:r>
                <a:rPr lang="en-US" sz="810" dirty="0">
                  <a:solidFill>
                    <a:schemeClr val="bg2">
                      <a:lumMod val="10000"/>
                    </a:schemeClr>
                  </a:solidFill>
                </a:rPr>
                <a:t>xhibition</a:t>
              </a:r>
              <a:r>
                <a:rPr lang="en-US" sz="813" dirty="0">
                  <a:solidFill>
                    <a:schemeClr val="bg2">
                      <a:lumMod val="10000"/>
                    </a:schemeClr>
                  </a:solidFill>
                </a:rPr>
                <a:t>,</a:t>
              </a:r>
              <a:r>
                <a:rPr lang="en-US" sz="813" b="1" dirty="0">
                  <a:solidFill>
                    <a:schemeClr val="bg2">
                      <a:lumMod val="10000"/>
                    </a:schemeClr>
                  </a:solidFill>
                </a:rPr>
                <a:t> </a:t>
              </a:r>
              <a:r>
                <a:rPr lang="en-US" sz="975" b="1" dirty="0">
                  <a:solidFill>
                    <a:schemeClr val="bg2">
                      <a:lumMod val="10000"/>
                    </a:schemeClr>
                  </a:solidFill>
                </a:rPr>
                <a:t>P</a:t>
              </a:r>
              <a:r>
                <a:rPr lang="en-US" sz="813" dirty="0">
                  <a:solidFill>
                    <a:schemeClr val="bg2">
                      <a:lumMod val="10000"/>
                    </a:schemeClr>
                  </a:solidFill>
                </a:rPr>
                <a:t>lanning and </a:t>
              </a:r>
              <a:r>
                <a:rPr lang="en-US" sz="975" b="1" dirty="0">
                  <a:solidFill>
                    <a:schemeClr val="bg2">
                      <a:lumMod val="10000"/>
                    </a:schemeClr>
                  </a:solidFill>
                </a:rPr>
                <a:t>T</a:t>
              </a:r>
              <a:r>
                <a:rPr lang="en-US" sz="813" dirty="0">
                  <a:solidFill>
                    <a:schemeClr val="bg2">
                      <a:lumMod val="10000"/>
                    </a:schemeClr>
                  </a:solidFill>
                </a:rPr>
                <a:t>raining center</a:t>
              </a:r>
            </a:p>
            <a:p>
              <a:r>
                <a:rPr lang="en-US" sz="813" dirty="0">
                  <a:solidFill>
                    <a:schemeClr val="bg2">
                      <a:lumMod val="10000"/>
                    </a:schemeClr>
                  </a:solidFill>
                </a:rPr>
                <a:t>Himmelschlüsselstraße 60, GER – 80995 Munich</a:t>
              </a:r>
            </a:p>
          </p:txBody>
        </p:sp>
      </p:grpSp>
      <p:grpSp>
        <p:nvGrpSpPr>
          <p:cNvPr id="1050" name="Gruppieren 1049">
            <a:extLst>
              <a:ext uri="{FF2B5EF4-FFF2-40B4-BE49-F238E27FC236}">
                <a16:creationId xmlns:a16="http://schemas.microsoft.com/office/drawing/2014/main" id="{5E8A7638-48D7-4185-81E8-4D63B16E2C9C}"/>
              </a:ext>
            </a:extLst>
          </p:cNvPr>
          <p:cNvGrpSpPr/>
          <p:nvPr/>
        </p:nvGrpSpPr>
        <p:grpSpPr>
          <a:xfrm>
            <a:off x="83016" y="3048919"/>
            <a:ext cx="8139000" cy="1801893"/>
            <a:chOff x="83016" y="3201120"/>
            <a:chExt cx="8139000" cy="1801893"/>
          </a:xfrm>
        </p:grpSpPr>
        <p:sp>
          <p:nvSpPr>
            <p:cNvPr id="51" name="Rechteck 50">
              <a:extLst>
                <a:ext uri="{FF2B5EF4-FFF2-40B4-BE49-F238E27FC236}">
                  <a16:creationId xmlns:a16="http://schemas.microsoft.com/office/drawing/2014/main" id="{578919D5-4E65-4BA3-8467-95368FD85ABB}"/>
                </a:ext>
              </a:extLst>
            </p:cNvPr>
            <p:cNvSpPr/>
            <p:nvPr/>
          </p:nvSpPr>
          <p:spPr>
            <a:xfrm>
              <a:off x="83016" y="3201120"/>
              <a:ext cx="6748747" cy="1801893"/>
            </a:xfrm>
            <a:prstGeom prst="rect">
              <a:avLst/>
            </a:prstGeom>
            <a:solidFill>
              <a:srgbClr val="CDEF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63" dirty="0"/>
            </a:p>
          </p:txBody>
        </p:sp>
        <p:sp>
          <p:nvSpPr>
            <p:cNvPr id="24" name="Rechteck 23">
              <a:extLst>
                <a:ext uri="{FF2B5EF4-FFF2-40B4-BE49-F238E27FC236}">
                  <a16:creationId xmlns:a16="http://schemas.microsoft.com/office/drawing/2014/main" id="{6150B11B-62E8-45BC-990F-FCF75EFE1014}"/>
                </a:ext>
              </a:extLst>
            </p:cNvPr>
            <p:cNvSpPr/>
            <p:nvPr/>
          </p:nvSpPr>
          <p:spPr>
            <a:xfrm>
              <a:off x="1475865" y="3465152"/>
              <a:ext cx="1488506" cy="58979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endParaRPr lang="en-US" sz="813" b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cxnSp>
          <p:nvCxnSpPr>
            <p:cNvPr id="40" name="Gerader Verbinder 39">
              <a:extLst>
                <a:ext uri="{FF2B5EF4-FFF2-40B4-BE49-F238E27FC236}">
                  <a16:creationId xmlns:a16="http://schemas.microsoft.com/office/drawing/2014/main" id="{F95024E0-2E41-4E5E-9940-2CCF1F77B61C}"/>
                </a:ext>
              </a:extLst>
            </p:cNvPr>
            <p:cNvCxnSpPr>
              <a:cxnSpLocks/>
            </p:cNvCxnSpPr>
            <p:nvPr/>
          </p:nvCxnSpPr>
          <p:spPr>
            <a:xfrm>
              <a:off x="2768283" y="3686493"/>
              <a:ext cx="142292" cy="0"/>
            </a:xfrm>
            <a:prstGeom prst="line">
              <a:avLst/>
            </a:prstGeom>
            <a:ln>
              <a:solidFill>
                <a:schemeClr val="bg2">
                  <a:lumMod val="2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D8942E80-E9B1-4030-928C-886976BEB092}"/>
                </a:ext>
              </a:extLst>
            </p:cNvPr>
            <p:cNvSpPr/>
            <p:nvPr/>
          </p:nvSpPr>
          <p:spPr>
            <a:xfrm>
              <a:off x="130885" y="3244321"/>
              <a:ext cx="2566675" cy="835708"/>
            </a:xfrm>
            <a:prstGeom prst="rect">
              <a:avLst/>
            </a:prstGeom>
            <a:noFill/>
            <a:ln>
              <a:solidFill>
                <a:srgbClr val="33A56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813" b="1" dirty="0">
                  <a:solidFill>
                    <a:schemeClr val="bg2">
                      <a:lumMod val="10000"/>
                    </a:schemeClr>
                  </a:solidFill>
                </a:rPr>
                <a:t>Products</a:t>
              </a:r>
            </a:p>
            <a:p>
              <a:pPr marL="72235" indent="-72235">
                <a:buFont typeface="Wingdings" panose="05000000000000000000" pitchFamily="2" charset="2"/>
                <a:buChar char="§"/>
              </a:pPr>
              <a:r>
                <a:rPr lang="en-US" sz="813" dirty="0">
                  <a:solidFill>
                    <a:schemeClr val="bg2">
                      <a:lumMod val="10000"/>
                    </a:schemeClr>
                  </a:solidFill>
                </a:rPr>
                <a:t>Building and city greenery</a:t>
              </a:r>
            </a:p>
            <a:p>
              <a:pPr marL="72235" indent="-72235">
                <a:buFont typeface="Wingdings" panose="05000000000000000000" pitchFamily="2" charset="2"/>
                <a:buChar char="§"/>
              </a:pPr>
              <a:r>
                <a:rPr lang="en-US" sz="813" dirty="0">
                  <a:solidFill>
                    <a:schemeClr val="bg2">
                      <a:lumMod val="10000"/>
                    </a:schemeClr>
                  </a:solidFill>
                </a:rPr>
                <a:t>Multifunctional planters and constructions</a:t>
              </a:r>
            </a:p>
            <a:p>
              <a:endParaRPr lang="en-US" sz="244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  <a:p>
              <a:r>
                <a:rPr lang="en-US" sz="813" b="1" dirty="0">
                  <a:solidFill>
                    <a:srgbClr val="304A1E"/>
                  </a:solidFill>
                </a:rPr>
                <a:t>Services</a:t>
              </a:r>
            </a:p>
            <a:p>
              <a:pPr marL="72235" indent="-72235">
                <a:buFont typeface="Wingdings" panose="05000000000000000000" pitchFamily="2" charset="2"/>
                <a:buChar char="§"/>
              </a:pPr>
              <a:r>
                <a:rPr lang="en-US" sz="813" dirty="0">
                  <a:solidFill>
                    <a:srgbClr val="304A1E"/>
                  </a:solidFill>
                </a:rPr>
                <a:t>Consulting, planning, production, execution</a:t>
              </a:r>
            </a:p>
            <a:p>
              <a:pPr marL="72235" indent="-72235">
                <a:buFont typeface="Wingdings" panose="05000000000000000000" pitchFamily="2" charset="2"/>
                <a:buChar char="§"/>
              </a:pPr>
              <a:r>
                <a:rPr lang="en-US" sz="813" dirty="0">
                  <a:solidFill>
                    <a:srgbClr val="304A1E"/>
                  </a:solidFill>
                </a:rPr>
                <a:t>Market analysis, cost-benefit calculations</a:t>
              </a:r>
              <a:endParaRPr lang="en-US" sz="813" b="1" dirty="0">
                <a:solidFill>
                  <a:srgbClr val="304A1E"/>
                </a:solidFill>
              </a:endParaRPr>
            </a:p>
          </p:txBody>
        </p:sp>
        <p:cxnSp>
          <p:nvCxnSpPr>
            <p:cNvPr id="54" name="Gerader Verbinder 53">
              <a:extLst>
                <a:ext uri="{FF2B5EF4-FFF2-40B4-BE49-F238E27FC236}">
                  <a16:creationId xmlns:a16="http://schemas.microsoft.com/office/drawing/2014/main" id="{6763475C-5787-4E56-B753-44628CB99F0D}"/>
                </a:ext>
              </a:extLst>
            </p:cNvPr>
            <p:cNvCxnSpPr/>
            <p:nvPr/>
          </p:nvCxnSpPr>
          <p:spPr>
            <a:xfrm>
              <a:off x="146738" y="3682599"/>
              <a:ext cx="2506544" cy="0"/>
            </a:xfrm>
            <a:prstGeom prst="line">
              <a:avLst/>
            </a:prstGeom>
            <a:ln>
              <a:solidFill>
                <a:srgbClr val="33A56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Gerader Verbinder 40">
              <a:extLst>
                <a:ext uri="{FF2B5EF4-FFF2-40B4-BE49-F238E27FC236}">
                  <a16:creationId xmlns:a16="http://schemas.microsoft.com/office/drawing/2014/main" id="{D437E746-8517-4410-980F-24E9A19A90B1}"/>
                </a:ext>
              </a:extLst>
            </p:cNvPr>
            <p:cNvCxnSpPr>
              <a:cxnSpLocks/>
            </p:cNvCxnSpPr>
            <p:nvPr/>
          </p:nvCxnSpPr>
          <p:spPr>
            <a:xfrm>
              <a:off x="2768283" y="4549306"/>
              <a:ext cx="142292" cy="0"/>
            </a:xfrm>
            <a:prstGeom prst="line">
              <a:avLst/>
            </a:prstGeom>
            <a:ln>
              <a:solidFill>
                <a:schemeClr val="bg2">
                  <a:lumMod val="2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Rechteck 93">
              <a:extLst>
                <a:ext uri="{FF2B5EF4-FFF2-40B4-BE49-F238E27FC236}">
                  <a16:creationId xmlns:a16="http://schemas.microsoft.com/office/drawing/2014/main" id="{064BD988-40D1-4A6E-BF68-090DCCB29D2A}"/>
                </a:ext>
              </a:extLst>
            </p:cNvPr>
            <p:cNvSpPr/>
            <p:nvPr/>
          </p:nvSpPr>
          <p:spPr>
            <a:xfrm>
              <a:off x="130885" y="4131452"/>
              <a:ext cx="2566675" cy="835708"/>
            </a:xfrm>
            <a:prstGeom prst="rect">
              <a:avLst/>
            </a:prstGeom>
            <a:noFill/>
            <a:ln>
              <a:solidFill>
                <a:srgbClr val="33A56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813" b="1" dirty="0">
                  <a:solidFill>
                    <a:schemeClr val="bg2">
                      <a:lumMod val="10000"/>
                    </a:schemeClr>
                  </a:solidFill>
                </a:rPr>
                <a:t>Products</a:t>
              </a:r>
            </a:p>
            <a:p>
              <a:pPr marL="72235" indent="-72235">
                <a:buFont typeface="Wingdings" panose="05000000000000000000" pitchFamily="2" charset="2"/>
                <a:buChar char="§"/>
              </a:pPr>
              <a:r>
                <a:rPr lang="en-US" sz="813" dirty="0">
                  <a:solidFill>
                    <a:schemeClr val="bg2">
                      <a:lumMod val="10000"/>
                    </a:schemeClr>
                  </a:solidFill>
                </a:rPr>
                <a:t>Online magazine</a:t>
              </a:r>
            </a:p>
            <a:p>
              <a:pPr marL="72235" indent="-72235">
                <a:buFont typeface="Wingdings" panose="05000000000000000000" pitchFamily="2" charset="2"/>
                <a:buChar char="§"/>
              </a:pPr>
              <a:r>
                <a:rPr lang="en-US" sz="813" dirty="0">
                  <a:solidFill>
                    <a:schemeClr val="bg2">
                      <a:lumMod val="10000"/>
                    </a:schemeClr>
                  </a:solidFill>
                </a:rPr>
                <a:t>Print media</a:t>
              </a:r>
            </a:p>
            <a:p>
              <a:endParaRPr lang="en-US" sz="244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  <a:p>
              <a:r>
                <a:rPr lang="en-US" sz="813" b="1" dirty="0">
                  <a:solidFill>
                    <a:srgbClr val="304A1E"/>
                  </a:solidFill>
                </a:rPr>
                <a:t>Services</a:t>
              </a:r>
            </a:p>
            <a:p>
              <a:pPr marL="72235" indent="-72235">
                <a:buFont typeface="Wingdings" panose="05000000000000000000" pitchFamily="2" charset="2"/>
                <a:buChar char="§"/>
              </a:pPr>
              <a:r>
                <a:rPr lang="en-US" sz="813" dirty="0">
                  <a:solidFill>
                    <a:srgbClr val="304A1E"/>
                  </a:solidFill>
                </a:rPr>
                <a:t>Marketing strategy &amp; social media marketing</a:t>
              </a:r>
            </a:p>
            <a:p>
              <a:pPr marL="72235" indent="-72235">
                <a:buFont typeface="Wingdings" panose="05000000000000000000" pitchFamily="2" charset="2"/>
                <a:buChar char="§"/>
              </a:pPr>
              <a:r>
                <a:rPr lang="en-US" sz="813" dirty="0">
                  <a:solidFill>
                    <a:srgbClr val="304A1E"/>
                  </a:solidFill>
                </a:rPr>
                <a:t>Web design                                                      </a:t>
              </a:r>
              <a:r>
                <a:rPr lang="en-US" sz="813" dirty="0">
                  <a:solidFill>
                    <a:prstClr val="black">
                      <a:lumMod val="95000"/>
                      <a:lumOff val="5000"/>
                    </a:prstClr>
                  </a:solidFill>
                </a:rPr>
                <a:t>                                                                                                                                                                                </a:t>
              </a:r>
              <a:endParaRPr lang="en-US" sz="813" b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cxnSp>
          <p:nvCxnSpPr>
            <p:cNvPr id="97" name="Gerader Verbinder 96">
              <a:extLst>
                <a:ext uri="{FF2B5EF4-FFF2-40B4-BE49-F238E27FC236}">
                  <a16:creationId xmlns:a16="http://schemas.microsoft.com/office/drawing/2014/main" id="{93474AB5-2473-4E73-9FEA-1EE0604CD287}"/>
                </a:ext>
              </a:extLst>
            </p:cNvPr>
            <p:cNvCxnSpPr/>
            <p:nvPr/>
          </p:nvCxnSpPr>
          <p:spPr>
            <a:xfrm>
              <a:off x="146738" y="4569730"/>
              <a:ext cx="2506544" cy="0"/>
            </a:xfrm>
            <a:prstGeom prst="line">
              <a:avLst/>
            </a:prstGeom>
            <a:ln>
              <a:solidFill>
                <a:srgbClr val="33A56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Verbinder: gewinkelt 200">
              <a:extLst>
                <a:ext uri="{FF2B5EF4-FFF2-40B4-BE49-F238E27FC236}">
                  <a16:creationId xmlns:a16="http://schemas.microsoft.com/office/drawing/2014/main" id="{C1FDFC43-AA42-4ABB-B605-E07228E33433}"/>
                </a:ext>
              </a:extLst>
            </p:cNvPr>
            <p:cNvCxnSpPr>
              <a:cxnSpLocks/>
            </p:cNvCxnSpPr>
            <p:nvPr/>
          </p:nvCxnSpPr>
          <p:spPr>
            <a:xfrm>
              <a:off x="6889165" y="3668581"/>
              <a:ext cx="284177" cy="479428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bg2">
                  <a:lumMod val="2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Verbinder: gewinkelt 201">
              <a:extLst>
                <a:ext uri="{FF2B5EF4-FFF2-40B4-BE49-F238E27FC236}">
                  <a16:creationId xmlns:a16="http://schemas.microsoft.com/office/drawing/2014/main" id="{66002576-A47F-41B2-91AF-BA625CD4EB3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889165" y="4148008"/>
              <a:ext cx="284177" cy="401299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bg2">
                  <a:lumMod val="2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5" name="Rechteck 204">
              <a:extLst>
                <a:ext uri="{FF2B5EF4-FFF2-40B4-BE49-F238E27FC236}">
                  <a16:creationId xmlns:a16="http://schemas.microsoft.com/office/drawing/2014/main" id="{37AB68AF-9C2B-4183-ADC0-4C2678ED403C}"/>
                </a:ext>
              </a:extLst>
            </p:cNvPr>
            <p:cNvSpPr/>
            <p:nvPr/>
          </p:nvSpPr>
          <p:spPr>
            <a:xfrm>
              <a:off x="7258473" y="4001756"/>
              <a:ext cx="963543" cy="292500"/>
            </a:xfrm>
            <a:prstGeom prst="rect">
              <a:avLst/>
            </a:prstGeom>
            <a:solidFill>
              <a:srgbClr val="33A56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813" b="1" dirty="0">
                  <a:solidFill>
                    <a:schemeClr val="bg1"/>
                  </a:solidFill>
                </a:rPr>
                <a:t>Linea Futura</a:t>
              </a:r>
            </a:p>
            <a:p>
              <a:pPr algn="ctr"/>
              <a:r>
                <a:rPr lang="en-US" sz="813" b="1" dirty="0">
                  <a:solidFill>
                    <a:schemeClr val="bg1"/>
                  </a:solidFill>
                </a:rPr>
                <a:t>Trading-GmbH</a:t>
              </a:r>
              <a:endParaRPr lang="en-US" sz="813" dirty="0">
                <a:solidFill>
                  <a:schemeClr val="bg1"/>
                </a:solidFill>
              </a:endParaRPr>
            </a:p>
          </p:txBody>
        </p:sp>
        <p:sp>
          <p:nvSpPr>
            <p:cNvPr id="217" name="Rechteck 216">
              <a:extLst>
                <a:ext uri="{FF2B5EF4-FFF2-40B4-BE49-F238E27FC236}">
                  <a16:creationId xmlns:a16="http://schemas.microsoft.com/office/drawing/2014/main" id="{D14E5600-C475-44F3-8692-929BC788BF98}"/>
                </a:ext>
              </a:extLst>
            </p:cNvPr>
            <p:cNvSpPr/>
            <p:nvPr/>
          </p:nvSpPr>
          <p:spPr>
            <a:xfrm>
              <a:off x="2982199" y="3522329"/>
              <a:ext cx="3802500" cy="292500"/>
            </a:xfrm>
            <a:prstGeom prst="rect">
              <a:avLst/>
            </a:prstGeom>
            <a:solidFill>
              <a:srgbClr val="9BE1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813" b="1" dirty="0">
                  <a:solidFill>
                    <a:schemeClr val="bg2">
                      <a:lumMod val="10000"/>
                    </a:schemeClr>
                  </a:solidFill>
                </a:rPr>
                <a:t>Info about building and city greenery, multifunctional planters &amp; constructions </a:t>
              </a:r>
              <a:r>
                <a:rPr lang="en-US" sz="813" dirty="0">
                  <a:solidFill>
                    <a:schemeClr val="bg2">
                      <a:lumMod val="10000"/>
                    </a:schemeClr>
                  </a:solidFill>
                </a:rPr>
                <a:t>www.linea-futura-greening.com</a:t>
              </a:r>
            </a:p>
          </p:txBody>
        </p:sp>
        <p:sp>
          <p:nvSpPr>
            <p:cNvPr id="218" name="Rechteck 217">
              <a:extLst>
                <a:ext uri="{FF2B5EF4-FFF2-40B4-BE49-F238E27FC236}">
                  <a16:creationId xmlns:a16="http://schemas.microsoft.com/office/drawing/2014/main" id="{9668C07B-38E6-400B-B040-1BE63F00148A}"/>
                </a:ext>
              </a:extLst>
            </p:cNvPr>
            <p:cNvSpPr/>
            <p:nvPr/>
          </p:nvSpPr>
          <p:spPr>
            <a:xfrm>
              <a:off x="2982199" y="4403056"/>
              <a:ext cx="3802500" cy="292500"/>
            </a:xfrm>
            <a:prstGeom prst="rect">
              <a:avLst/>
            </a:prstGeom>
            <a:solidFill>
              <a:srgbClr val="9BE1B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813" b="1" dirty="0">
                  <a:solidFill>
                    <a:schemeClr val="bg2">
                      <a:lumMod val="10000"/>
                    </a:schemeClr>
                  </a:solidFill>
                </a:rPr>
                <a:t>Marketing platform</a:t>
              </a:r>
            </a:p>
            <a:p>
              <a:r>
                <a:rPr lang="en-US" sz="813" dirty="0">
                  <a:solidFill>
                    <a:schemeClr val="bg2">
                      <a:lumMod val="10000"/>
                    </a:schemeClr>
                  </a:solidFill>
                </a:rPr>
                <a:t>www.linea-futura.de</a:t>
              </a:r>
            </a:p>
          </p:txBody>
        </p:sp>
      </p:grpSp>
      <p:grpSp>
        <p:nvGrpSpPr>
          <p:cNvPr id="1049" name="Gruppieren 1048">
            <a:extLst>
              <a:ext uri="{FF2B5EF4-FFF2-40B4-BE49-F238E27FC236}">
                <a16:creationId xmlns:a16="http://schemas.microsoft.com/office/drawing/2014/main" id="{0A5E9B94-2490-410E-AC44-2B13FC950B00}"/>
              </a:ext>
            </a:extLst>
          </p:cNvPr>
          <p:cNvGrpSpPr/>
          <p:nvPr/>
        </p:nvGrpSpPr>
        <p:grpSpPr>
          <a:xfrm>
            <a:off x="83016" y="4944846"/>
            <a:ext cx="8325347" cy="514034"/>
            <a:chOff x="83016" y="5125437"/>
            <a:chExt cx="8325347" cy="514034"/>
          </a:xfrm>
        </p:grpSpPr>
        <p:sp>
          <p:nvSpPr>
            <p:cNvPr id="223" name="Rechteck 222">
              <a:extLst>
                <a:ext uri="{FF2B5EF4-FFF2-40B4-BE49-F238E27FC236}">
                  <a16:creationId xmlns:a16="http://schemas.microsoft.com/office/drawing/2014/main" id="{A828EA07-F74E-4E84-8E13-E66BF17FC696}"/>
                </a:ext>
              </a:extLst>
            </p:cNvPr>
            <p:cNvSpPr/>
            <p:nvPr/>
          </p:nvSpPr>
          <p:spPr>
            <a:xfrm>
              <a:off x="83016" y="5125437"/>
              <a:ext cx="6748747" cy="514034"/>
            </a:xfrm>
            <a:prstGeom prst="rect">
              <a:avLst/>
            </a:prstGeom>
            <a:solidFill>
              <a:srgbClr val="C8B19F">
                <a:alpha val="33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63" dirty="0"/>
            </a:p>
          </p:txBody>
        </p:sp>
        <p:sp>
          <p:nvSpPr>
            <p:cNvPr id="224" name="Rechteck 223">
              <a:extLst>
                <a:ext uri="{FF2B5EF4-FFF2-40B4-BE49-F238E27FC236}">
                  <a16:creationId xmlns:a16="http://schemas.microsoft.com/office/drawing/2014/main" id="{1CB21037-6C45-4403-ADAD-D404D11F18A7}"/>
                </a:ext>
              </a:extLst>
            </p:cNvPr>
            <p:cNvSpPr/>
            <p:nvPr/>
          </p:nvSpPr>
          <p:spPr>
            <a:xfrm>
              <a:off x="130885" y="5168251"/>
              <a:ext cx="2566675" cy="428406"/>
            </a:xfrm>
            <a:prstGeom prst="rect">
              <a:avLst/>
            </a:prstGeom>
            <a:noFill/>
            <a:ln>
              <a:solidFill>
                <a:srgbClr val="C8B19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813" b="1" dirty="0">
                  <a:solidFill>
                    <a:schemeClr val="bg2">
                      <a:lumMod val="10000"/>
                    </a:schemeClr>
                  </a:solidFill>
                </a:rPr>
                <a:t>Wholesale for specialist retailers, indoor landscapers, landscape and gardening contractors, roofers, facade builders, nurseries</a:t>
              </a:r>
            </a:p>
          </p:txBody>
        </p:sp>
        <p:cxnSp>
          <p:nvCxnSpPr>
            <p:cNvPr id="142" name="Gerader Verbinder 141">
              <a:extLst>
                <a:ext uri="{FF2B5EF4-FFF2-40B4-BE49-F238E27FC236}">
                  <a16:creationId xmlns:a16="http://schemas.microsoft.com/office/drawing/2014/main" id="{3FE39C81-9241-4BFA-BAC4-160FA3680EA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889163" y="5382454"/>
              <a:ext cx="1519200" cy="1"/>
            </a:xfrm>
            <a:prstGeom prst="line">
              <a:avLst/>
            </a:prstGeom>
            <a:ln>
              <a:solidFill>
                <a:schemeClr val="bg2">
                  <a:lumMod val="25000"/>
                </a:schemeClr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0" name="Rechteck 219">
              <a:extLst>
                <a:ext uri="{FF2B5EF4-FFF2-40B4-BE49-F238E27FC236}">
                  <a16:creationId xmlns:a16="http://schemas.microsoft.com/office/drawing/2014/main" id="{EC0C2766-92F1-4271-BC4E-39FFEC1CBBE0}"/>
                </a:ext>
              </a:extLst>
            </p:cNvPr>
            <p:cNvSpPr/>
            <p:nvPr/>
          </p:nvSpPr>
          <p:spPr>
            <a:xfrm>
              <a:off x="2982199" y="5236204"/>
              <a:ext cx="3802500" cy="292500"/>
            </a:xfrm>
            <a:prstGeom prst="rect">
              <a:avLst/>
            </a:prstGeom>
            <a:solidFill>
              <a:srgbClr val="C8B1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813" b="1" dirty="0">
                  <a:solidFill>
                    <a:schemeClr val="bg2">
                      <a:lumMod val="10000"/>
                    </a:schemeClr>
                  </a:solidFill>
                </a:rPr>
                <a:t>Information- and sales platform</a:t>
              </a:r>
            </a:p>
            <a:p>
              <a:r>
                <a:rPr lang="en-US" sz="813" dirty="0">
                  <a:solidFill>
                    <a:schemeClr val="bg2">
                      <a:lumMod val="10000"/>
                    </a:schemeClr>
                  </a:solidFill>
                </a:rPr>
                <a:t>www.gkr-grosshandel.de  / Himmelschlüsselstraße 60, D – 80995 Munich</a:t>
              </a:r>
            </a:p>
          </p:txBody>
        </p:sp>
      </p:grpSp>
      <p:grpSp>
        <p:nvGrpSpPr>
          <p:cNvPr id="1047" name="Gruppieren 1046">
            <a:extLst>
              <a:ext uri="{FF2B5EF4-FFF2-40B4-BE49-F238E27FC236}">
                <a16:creationId xmlns:a16="http://schemas.microsoft.com/office/drawing/2014/main" id="{BAD97588-FC87-4054-BC84-B6B411D6076E}"/>
              </a:ext>
            </a:extLst>
          </p:cNvPr>
          <p:cNvGrpSpPr/>
          <p:nvPr/>
        </p:nvGrpSpPr>
        <p:grpSpPr>
          <a:xfrm>
            <a:off x="83016" y="6160984"/>
            <a:ext cx="8325347" cy="378820"/>
            <a:chOff x="83016" y="6333000"/>
            <a:chExt cx="8325347" cy="378820"/>
          </a:xfrm>
        </p:grpSpPr>
        <p:grpSp>
          <p:nvGrpSpPr>
            <p:cNvPr id="1046" name="Gruppieren 1045">
              <a:extLst>
                <a:ext uri="{FF2B5EF4-FFF2-40B4-BE49-F238E27FC236}">
                  <a16:creationId xmlns:a16="http://schemas.microsoft.com/office/drawing/2014/main" id="{13BA05B2-8DAE-4CB6-9C80-462D281D61E5}"/>
                </a:ext>
              </a:extLst>
            </p:cNvPr>
            <p:cNvGrpSpPr/>
            <p:nvPr/>
          </p:nvGrpSpPr>
          <p:grpSpPr>
            <a:xfrm>
              <a:off x="83016" y="6333000"/>
              <a:ext cx="6748747" cy="378820"/>
              <a:chOff x="83016" y="6333000"/>
              <a:chExt cx="6748747" cy="378820"/>
            </a:xfrm>
          </p:grpSpPr>
          <p:sp>
            <p:nvSpPr>
              <p:cNvPr id="105" name="Rechteck 104">
                <a:extLst>
                  <a:ext uri="{FF2B5EF4-FFF2-40B4-BE49-F238E27FC236}">
                    <a16:creationId xmlns:a16="http://schemas.microsoft.com/office/drawing/2014/main" id="{762182AE-92DE-4D6E-8607-AF5EC7E8C752}"/>
                  </a:ext>
                </a:extLst>
              </p:cNvPr>
              <p:cNvSpPr/>
              <p:nvPr/>
            </p:nvSpPr>
            <p:spPr>
              <a:xfrm>
                <a:off x="83016" y="6333000"/>
                <a:ext cx="6748747" cy="378820"/>
              </a:xfrm>
              <a:prstGeom prst="rect">
                <a:avLst/>
              </a:prstGeom>
              <a:solidFill>
                <a:schemeClr val="accent1">
                  <a:lumMod val="50000"/>
                  <a:alpha val="39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463" dirty="0"/>
              </a:p>
            </p:txBody>
          </p:sp>
          <p:sp>
            <p:nvSpPr>
              <p:cNvPr id="19" name="Rechteck 18">
                <a:extLst>
                  <a:ext uri="{FF2B5EF4-FFF2-40B4-BE49-F238E27FC236}">
                    <a16:creationId xmlns:a16="http://schemas.microsoft.com/office/drawing/2014/main" id="{D86E884A-B0A3-4269-A94D-EFB92CFCEC41}"/>
                  </a:ext>
                </a:extLst>
              </p:cNvPr>
              <p:cNvSpPr/>
              <p:nvPr/>
            </p:nvSpPr>
            <p:spPr>
              <a:xfrm>
                <a:off x="130883" y="6376160"/>
                <a:ext cx="2566676" cy="292500"/>
              </a:xfrm>
              <a:prstGeom prst="rect">
                <a:avLst/>
              </a:prstGeom>
              <a:noFill/>
              <a:ln>
                <a:solidFill>
                  <a:srgbClr val="20386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813" b="1" dirty="0">
                    <a:solidFill>
                      <a:schemeClr val="bg2">
                        <a:lumMod val="10000"/>
                      </a:schemeClr>
                    </a:solidFill>
                  </a:rPr>
                  <a:t>Research, development, design, production; </a:t>
                </a:r>
              </a:p>
              <a:p>
                <a:r>
                  <a:rPr lang="en-US" sz="813" b="1" dirty="0">
                    <a:solidFill>
                      <a:schemeClr val="bg2">
                        <a:lumMod val="10000"/>
                      </a:schemeClr>
                    </a:solidFill>
                  </a:rPr>
                  <a:t>Intellectual property (patent rights)</a:t>
                </a:r>
              </a:p>
            </p:txBody>
          </p:sp>
          <p:cxnSp>
            <p:nvCxnSpPr>
              <p:cNvPr id="43" name="Gerader Verbinder 42">
                <a:extLst>
                  <a:ext uri="{FF2B5EF4-FFF2-40B4-BE49-F238E27FC236}">
                    <a16:creationId xmlns:a16="http://schemas.microsoft.com/office/drawing/2014/main" id="{E11E7512-550A-4D26-9C97-0C0CE81D6DC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68284" y="6522410"/>
                <a:ext cx="142292" cy="0"/>
              </a:xfrm>
              <a:prstGeom prst="line">
                <a:avLst/>
              </a:prstGeom>
              <a:ln>
                <a:solidFill>
                  <a:schemeClr val="bg2">
                    <a:lumMod val="25000"/>
                  </a:schemeClr>
                </a:solidFill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4" name="Rechteck 213">
                <a:extLst>
                  <a:ext uri="{FF2B5EF4-FFF2-40B4-BE49-F238E27FC236}">
                    <a16:creationId xmlns:a16="http://schemas.microsoft.com/office/drawing/2014/main" id="{567A5C54-3D64-499C-B1E2-C767B403FC57}"/>
                  </a:ext>
                </a:extLst>
              </p:cNvPr>
              <p:cNvSpPr/>
              <p:nvPr/>
            </p:nvSpPr>
            <p:spPr>
              <a:xfrm>
                <a:off x="2982200" y="6376160"/>
                <a:ext cx="3802500" cy="292500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813" b="1" dirty="0">
                    <a:solidFill>
                      <a:schemeClr val="bg1"/>
                    </a:solidFill>
                  </a:rPr>
                  <a:t>W.M. Plattner Design</a:t>
                </a:r>
              </a:p>
              <a:p>
                <a:r>
                  <a:rPr lang="en-US" sz="813" dirty="0">
                    <a:solidFill>
                      <a:schemeClr val="bg1"/>
                    </a:solidFill>
                  </a:rPr>
                  <a:t>Himmelschlüsselstraße 60, GER – 80995 Munich</a:t>
                </a:r>
                <a:endParaRPr lang="en-US" sz="813" b="1" dirty="0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225" name="Gerader Verbinder 224">
              <a:extLst>
                <a:ext uri="{FF2B5EF4-FFF2-40B4-BE49-F238E27FC236}">
                  <a16:creationId xmlns:a16="http://schemas.microsoft.com/office/drawing/2014/main" id="{5E83DC2C-B848-45B1-9C14-251577F3F6D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889163" y="6522410"/>
              <a:ext cx="1519200" cy="1"/>
            </a:xfrm>
            <a:prstGeom prst="line">
              <a:avLst/>
            </a:prstGeom>
            <a:ln>
              <a:solidFill>
                <a:schemeClr val="bg2">
                  <a:lumMod val="25000"/>
                </a:schemeClr>
              </a:solidFill>
              <a:headEnd type="oval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52" name="Gruppieren 1051">
            <a:extLst>
              <a:ext uri="{FF2B5EF4-FFF2-40B4-BE49-F238E27FC236}">
                <a16:creationId xmlns:a16="http://schemas.microsoft.com/office/drawing/2014/main" id="{BDB6A77A-4DED-41C9-ABC8-50D76D40351E}"/>
              </a:ext>
            </a:extLst>
          </p:cNvPr>
          <p:cNvGrpSpPr/>
          <p:nvPr/>
        </p:nvGrpSpPr>
        <p:grpSpPr>
          <a:xfrm>
            <a:off x="83016" y="1000993"/>
            <a:ext cx="8204481" cy="1953892"/>
            <a:chOff x="83016" y="1163102"/>
            <a:chExt cx="8204481" cy="1953892"/>
          </a:xfrm>
        </p:grpSpPr>
        <p:sp>
          <p:nvSpPr>
            <p:cNvPr id="245" name="Rechteck 244">
              <a:extLst>
                <a:ext uri="{FF2B5EF4-FFF2-40B4-BE49-F238E27FC236}">
                  <a16:creationId xmlns:a16="http://schemas.microsoft.com/office/drawing/2014/main" id="{708F1586-294D-4333-9604-24C8E9703FCD}"/>
                </a:ext>
              </a:extLst>
            </p:cNvPr>
            <p:cNvSpPr/>
            <p:nvPr/>
          </p:nvSpPr>
          <p:spPr>
            <a:xfrm>
              <a:off x="83016" y="1163102"/>
              <a:ext cx="6748747" cy="1953892"/>
            </a:xfrm>
            <a:prstGeom prst="rect">
              <a:avLst/>
            </a:prstGeom>
            <a:solidFill>
              <a:srgbClr val="91D1C7">
                <a:alpha val="3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4295" tIns="37148" rIns="74295" bIns="37148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63" dirty="0"/>
            </a:p>
          </p:txBody>
        </p:sp>
        <p:sp>
          <p:nvSpPr>
            <p:cNvPr id="232" name="Rechteck 231">
              <a:extLst>
                <a:ext uri="{FF2B5EF4-FFF2-40B4-BE49-F238E27FC236}">
                  <a16:creationId xmlns:a16="http://schemas.microsoft.com/office/drawing/2014/main" id="{BF258B3B-C8A7-49BA-A093-4B6B590B2DF6}"/>
                </a:ext>
              </a:extLst>
            </p:cNvPr>
            <p:cNvSpPr/>
            <p:nvPr/>
          </p:nvSpPr>
          <p:spPr>
            <a:xfrm>
              <a:off x="8201228" y="1955638"/>
              <a:ext cx="86269" cy="4031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7" name="Gerader Verbinder 36">
              <a:extLst>
                <a:ext uri="{FF2B5EF4-FFF2-40B4-BE49-F238E27FC236}">
                  <a16:creationId xmlns:a16="http://schemas.microsoft.com/office/drawing/2014/main" id="{90562AA0-6BC1-47E7-B9F2-8EB2D72B56E4}"/>
                </a:ext>
              </a:extLst>
            </p:cNvPr>
            <p:cNvCxnSpPr>
              <a:cxnSpLocks/>
            </p:cNvCxnSpPr>
            <p:nvPr/>
          </p:nvCxnSpPr>
          <p:spPr>
            <a:xfrm>
              <a:off x="2768283" y="1678950"/>
              <a:ext cx="142292" cy="0"/>
            </a:xfrm>
            <a:prstGeom prst="line">
              <a:avLst/>
            </a:prstGeom>
            <a:ln>
              <a:solidFill>
                <a:schemeClr val="bg2">
                  <a:lumMod val="2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Gerader Verbinder 37">
              <a:extLst>
                <a:ext uri="{FF2B5EF4-FFF2-40B4-BE49-F238E27FC236}">
                  <a16:creationId xmlns:a16="http://schemas.microsoft.com/office/drawing/2014/main" id="{38CA250B-96EF-41C8-9AA4-702B59DDCB8C}"/>
                </a:ext>
              </a:extLst>
            </p:cNvPr>
            <p:cNvCxnSpPr>
              <a:cxnSpLocks/>
            </p:cNvCxnSpPr>
            <p:nvPr/>
          </p:nvCxnSpPr>
          <p:spPr>
            <a:xfrm>
              <a:off x="2768283" y="2155228"/>
              <a:ext cx="142292" cy="0"/>
            </a:xfrm>
            <a:prstGeom prst="line">
              <a:avLst/>
            </a:prstGeom>
            <a:ln>
              <a:solidFill>
                <a:schemeClr val="bg2">
                  <a:lumMod val="2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Gerader Verbinder 38">
              <a:extLst>
                <a:ext uri="{FF2B5EF4-FFF2-40B4-BE49-F238E27FC236}">
                  <a16:creationId xmlns:a16="http://schemas.microsoft.com/office/drawing/2014/main" id="{AC10FB3C-6C41-4D01-8F8D-7DC267A00166}"/>
                </a:ext>
              </a:extLst>
            </p:cNvPr>
            <p:cNvCxnSpPr>
              <a:cxnSpLocks/>
            </p:cNvCxnSpPr>
            <p:nvPr/>
          </p:nvCxnSpPr>
          <p:spPr>
            <a:xfrm>
              <a:off x="2768283" y="2615766"/>
              <a:ext cx="142292" cy="0"/>
            </a:xfrm>
            <a:prstGeom prst="line">
              <a:avLst/>
            </a:prstGeom>
            <a:ln>
              <a:solidFill>
                <a:schemeClr val="bg2">
                  <a:lumMod val="2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D4A30E43-D179-4847-9F44-F03DF729EF35}"/>
                </a:ext>
              </a:extLst>
            </p:cNvPr>
            <p:cNvSpPr/>
            <p:nvPr/>
          </p:nvSpPr>
          <p:spPr>
            <a:xfrm>
              <a:off x="130885" y="1211929"/>
              <a:ext cx="2566675" cy="1864412"/>
            </a:xfrm>
            <a:prstGeom prst="rect">
              <a:avLst/>
            </a:prstGeom>
            <a:noFill/>
            <a:ln>
              <a:solidFill>
                <a:srgbClr val="91D1C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en-US" sz="813" b="1" dirty="0">
                  <a:solidFill>
                    <a:schemeClr val="bg2">
                      <a:lumMod val="10000"/>
                    </a:schemeClr>
                  </a:solidFill>
                </a:rPr>
                <a:t>Products</a:t>
              </a:r>
            </a:p>
            <a:p>
              <a:pPr marL="72235" indent="-72235">
                <a:buFont typeface="Wingdings" panose="05000000000000000000" pitchFamily="2" charset="2"/>
                <a:buChar char="§"/>
              </a:pPr>
              <a:r>
                <a:rPr lang="en-US" sz="813" dirty="0">
                  <a:solidFill>
                    <a:schemeClr val="bg2">
                      <a:lumMod val="10000"/>
                    </a:schemeClr>
                  </a:solidFill>
                </a:rPr>
                <a:t>Plants &amp; Pot in Pot with HPL® Planter System</a:t>
              </a:r>
            </a:p>
            <a:p>
              <a:pPr marL="72235" indent="-72235">
                <a:buFont typeface="Wingdings" panose="05000000000000000000" pitchFamily="2" charset="2"/>
                <a:buChar char="§"/>
              </a:pPr>
              <a:r>
                <a:rPr lang="en-US" sz="813" dirty="0">
                  <a:solidFill>
                    <a:schemeClr val="bg2">
                      <a:lumMod val="10000"/>
                    </a:schemeClr>
                  </a:solidFill>
                </a:rPr>
                <a:t>Designer containers, decoration objects</a:t>
              </a:r>
            </a:p>
            <a:p>
              <a:pPr marL="72235" lvl="1" indent="-72235">
                <a:buFont typeface="Wingdings" panose="05000000000000000000" pitchFamily="2" charset="2"/>
                <a:buChar char="§"/>
              </a:pPr>
              <a:r>
                <a:rPr lang="en-US" sz="813" dirty="0">
                  <a:solidFill>
                    <a:schemeClr val="bg2">
                      <a:lumMod val="10000"/>
                    </a:schemeClr>
                  </a:solidFill>
                </a:rPr>
                <a:t>Room dividers, Green walls</a:t>
              </a:r>
            </a:p>
            <a:p>
              <a:pPr marL="72235" indent="-72235">
                <a:buFont typeface="Wingdings" panose="05000000000000000000" pitchFamily="2" charset="2"/>
                <a:buChar char="§"/>
              </a:pPr>
              <a:r>
                <a:rPr lang="en-US" sz="813" dirty="0">
                  <a:solidFill>
                    <a:schemeClr val="bg2">
                      <a:lumMod val="10000"/>
                    </a:schemeClr>
                  </a:solidFill>
                </a:rPr>
                <a:t>Hydroculture-, soil, outdoor &amp; large plants</a:t>
              </a:r>
            </a:p>
            <a:p>
              <a:pPr marL="72235" lvl="1" indent="-72235">
                <a:buFont typeface="Wingdings" panose="05000000000000000000" pitchFamily="2" charset="2"/>
                <a:buChar char="§"/>
              </a:pPr>
              <a:r>
                <a:rPr lang="en-US" sz="813" dirty="0">
                  <a:solidFill>
                    <a:schemeClr val="bg2">
                      <a:lumMod val="10000"/>
                    </a:schemeClr>
                  </a:solidFill>
                </a:rPr>
                <a:t>NAMOSSA</a:t>
              </a:r>
              <a:r>
                <a:rPr lang="en-US" sz="813" baseline="30000" dirty="0">
                  <a:solidFill>
                    <a:schemeClr val="bg2">
                      <a:lumMod val="10000"/>
                    </a:schemeClr>
                  </a:solidFill>
                </a:rPr>
                <a:t>TM</a:t>
              </a:r>
              <a:r>
                <a:rPr lang="en-US" sz="813" dirty="0">
                  <a:solidFill>
                    <a:schemeClr val="bg2">
                      <a:lumMod val="10000"/>
                    </a:schemeClr>
                  </a:solidFill>
                </a:rPr>
                <a:t> Moss pictures, -walls, -objects</a:t>
              </a:r>
            </a:p>
            <a:p>
              <a:pPr marL="72235" lvl="1" indent="-72235">
                <a:buFont typeface="Wingdings" panose="05000000000000000000" pitchFamily="2" charset="2"/>
                <a:buChar char="§"/>
              </a:pPr>
              <a:r>
                <a:rPr lang="en-US" sz="813" dirty="0">
                  <a:solidFill>
                    <a:schemeClr val="bg2">
                      <a:lumMod val="10000"/>
                    </a:schemeClr>
                  </a:solidFill>
                </a:rPr>
                <a:t>Textile plants, artificial plants</a:t>
              </a:r>
            </a:p>
            <a:p>
              <a:pPr marL="72235" lvl="1" indent="-72235">
                <a:buFont typeface="Wingdings" panose="05000000000000000000" pitchFamily="2" charset="2"/>
                <a:buChar char="§"/>
              </a:pPr>
              <a:r>
                <a:rPr lang="en-US" sz="813" dirty="0">
                  <a:solidFill>
                    <a:schemeClr val="bg2">
                      <a:lumMod val="10000"/>
                    </a:schemeClr>
                  </a:solidFill>
                </a:rPr>
                <a:t>Fountains, humidifier</a:t>
              </a:r>
            </a:p>
            <a:p>
              <a:pPr marL="72235" indent="-72235">
                <a:buFont typeface="Wingdings" panose="05000000000000000000" pitchFamily="2" charset="2"/>
                <a:buChar char="§"/>
              </a:pPr>
              <a:r>
                <a:rPr lang="en-US" sz="813" dirty="0">
                  <a:solidFill>
                    <a:schemeClr val="bg2">
                      <a:lumMod val="10000"/>
                    </a:schemeClr>
                  </a:solidFill>
                </a:rPr>
                <a:t>M&amp;M Sound system with HPL®</a:t>
              </a:r>
            </a:p>
            <a:p>
              <a:endParaRPr lang="en-US" sz="244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  <a:p>
              <a:r>
                <a:rPr lang="en-US" sz="813" b="1" dirty="0">
                  <a:solidFill>
                    <a:srgbClr val="3C846E"/>
                  </a:solidFill>
                </a:rPr>
                <a:t>Services</a:t>
              </a:r>
            </a:p>
            <a:p>
              <a:pPr marL="72235" indent="-72235">
                <a:buFont typeface="Wingdings" panose="05000000000000000000" pitchFamily="2" charset="2"/>
                <a:buChar char="§"/>
              </a:pPr>
              <a:r>
                <a:rPr lang="en-US" sz="813" dirty="0">
                  <a:solidFill>
                    <a:srgbClr val="3C846E"/>
                  </a:solidFill>
                </a:rPr>
                <a:t>Consulting, planning, execution</a:t>
              </a:r>
            </a:p>
            <a:p>
              <a:pPr marL="72235" indent="-72235">
                <a:buFont typeface="Wingdings" panose="05000000000000000000" pitchFamily="2" charset="2"/>
                <a:buChar char="§"/>
              </a:pPr>
              <a:r>
                <a:rPr lang="en-US" sz="813" dirty="0">
                  <a:solidFill>
                    <a:srgbClr val="3C846E"/>
                  </a:solidFill>
                </a:rPr>
                <a:t>Sales, rent</a:t>
              </a:r>
            </a:p>
            <a:p>
              <a:pPr marL="72235" indent="-72235">
                <a:buFont typeface="Wingdings" panose="05000000000000000000" pitchFamily="2" charset="2"/>
                <a:buChar char="§"/>
              </a:pPr>
              <a:r>
                <a:rPr lang="en-US" sz="813" dirty="0">
                  <a:solidFill>
                    <a:srgbClr val="3C846E"/>
                  </a:solidFill>
                </a:rPr>
                <a:t>Maintenance</a:t>
              </a:r>
            </a:p>
            <a:p>
              <a:pPr marL="72235" indent="-72235">
                <a:buFont typeface="Wingdings" panose="05000000000000000000" pitchFamily="2" charset="2"/>
                <a:buChar char="§"/>
              </a:pPr>
              <a:r>
                <a:rPr lang="en-US" sz="813" dirty="0">
                  <a:solidFill>
                    <a:srgbClr val="3C846E"/>
                  </a:solidFill>
                </a:rPr>
                <a:t>Office, object and indoor greening</a:t>
              </a:r>
              <a:endParaRPr lang="en-US" sz="813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  <a:p>
              <a:endParaRPr lang="en-US" sz="813" b="1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cxnSp>
          <p:nvCxnSpPr>
            <p:cNvPr id="6" name="Gerader Verbinder 5">
              <a:extLst>
                <a:ext uri="{FF2B5EF4-FFF2-40B4-BE49-F238E27FC236}">
                  <a16:creationId xmlns:a16="http://schemas.microsoft.com/office/drawing/2014/main" id="{A3A16F53-7FEF-4550-BB3B-F62828215833}"/>
                </a:ext>
              </a:extLst>
            </p:cNvPr>
            <p:cNvCxnSpPr/>
            <p:nvPr/>
          </p:nvCxnSpPr>
          <p:spPr>
            <a:xfrm>
              <a:off x="154476" y="2385627"/>
              <a:ext cx="2506544" cy="0"/>
            </a:xfrm>
            <a:prstGeom prst="line">
              <a:avLst/>
            </a:prstGeom>
            <a:ln>
              <a:solidFill>
                <a:srgbClr val="91D1C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Verbinder: gewinkelt 198">
              <a:extLst>
                <a:ext uri="{FF2B5EF4-FFF2-40B4-BE49-F238E27FC236}">
                  <a16:creationId xmlns:a16="http://schemas.microsoft.com/office/drawing/2014/main" id="{EC505FF3-89A2-469F-8CFF-C314781C5FBE}"/>
                </a:ext>
              </a:extLst>
            </p:cNvPr>
            <p:cNvCxnSpPr>
              <a:cxnSpLocks/>
            </p:cNvCxnSpPr>
            <p:nvPr/>
          </p:nvCxnSpPr>
          <p:spPr>
            <a:xfrm>
              <a:off x="6889165" y="1358181"/>
              <a:ext cx="284177" cy="797050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bg2">
                  <a:lumMod val="2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Verbinder: gewinkelt 199">
              <a:extLst>
                <a:ext uri="{FF2B5EF4-FFF2-40B4-BE49-F238E27FC236}">
                  <a16:creationId xmlns:a16="http://schemas.microsoft.com/office/drawing/2014/main" id="{66B29768-42C0-43F1-A78C-5C695099568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889165" y="2155229"/>
              <a:ext cx="284177" cy="774863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bg2">
                  <a:lumMod val="2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Verbinder: gewinkelt 202">
              <a:extLst>
                <a:ext uri="{FF2B5EF4-FFF2-40B4-BE49-F238E27FC236}">
                  <a16:creationId xmlns:a16="http://schemas.microsoft.com/office/drawing/2014/main" id="{86B7D84A-06C6-422F-8742-9B4F01A32C7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889165" y="2155228"/>
              <a:ext cx="284177" cy="250892"/>
            </a:xfrm>
            <a:prstGeom prst="bentConnector3">
              <a:avLst/>
            </a:prstGeom>
            <a:ln>
              <a:solidFill>
                <a:schemeClr val="bg2">
                  <a:lumMod val="2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Verbinder: gewinkelt 203">
              <a:extLst>
                <a:ext uri="{FF2B5EF4-FFF2-40B4-BE49-F238E27FC236}">
                  <a16:creationId xmlns:a16="http://schemas.microsoft.com/office/drawing/2014/main" id="{49AA4F64-0CE7-47EC-8780-D30536F10C14}"/>
                </a:ext>
              </a:extLst>
            </p:cNvPr>
            <p:cNvCxnSpPr>
              <a:cxnSpLocks/>
            </p:cNvCxnSpPr>
            <p:nvPr/>
          </p:nvCxnSpPr>
          <p:spPr>
            <a:xfrm>
              <a:off x="6889165" y="1882152"/>
              <a:ext cx="284177" cy="273079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bg2">
                  <a:lumMod val="25000"/>
                </a:schemeClr>
              </a:solidFill>
              <a:headEnd type="oval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6" name="Rechteck 205">
              <a:extLst>
                <a:ext uri="{FF2B5EF4-FFF2-40B4-BE49-F238E27FC236}">
                  <a16:creationId xmlns:a16="http://schemas.microsoft.com/office/drawing/2014/main" id="{A89E0F0D-F409-46DE-9804-D158D62556D2}"/>
                </a:ext>
              </a:extLst>
            </p:cNvPr>
            <p:cNvSpPr/>
            <p:nvPr/>
          </p:nvSpPr>
          <p:spPr>
            <a:xfrm>
              <a:off x="7258473" y="2008978"/>
              <a:ext cx="963543" cy="292500"/>
            </a:xfrm>
            <a:prstGeom prst="rect">
              <a:avLst/>
            </a:prstGeom>
            <a:solidFill>
              <a:srgbClr val="91D1C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US" sz="813" b="1" dirty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G.K.R. Hydrokulturen GmbH</a:t>
              </a:r>
              <a:endParaRPr lang="en-US" sz="813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sp>
          <p:nvSpPr>
            <p:cNvPr id="221" name="Rechteck 220">
              <a:extLst>
                <a:ext uri="{FF2B5EF4-FFF2-40B4-BE49-F238E27FC236}">
                  <a16:creationId xmlns:a16="http://schemas.microsoft.com/office/drawing/2014/main" id="{54961F73-75F8-490E-AE6C-F927E0A47A95}"/>
                </a:ext>
              </a:extLst>
            </p:cNvPr>
            <p:cNvSpPr/>
            <p:nvPr/>
          </p:nvSpPr>
          <p:spPr>
            <a:xfrm>
              <a:off x="2982199" y="1998561"/>
              <a:ext cx="3802500" cy="292500"/>
            </a:xfrm>
            <a:prstGeom prst="rect">
              <a:avLst/>
            </a:prstGeom>
            <a:solidFill>
              <a:srgbClr val="91D1C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813" b="1" dirty="0">
                  <a:solidFill>
                    <a:schemeClr val="bg2">
                      <a:lumMod val="10000"/>
                    </a:schemeClr>
                  </a:solidFill>
                </a:rPr>
                <a:t>Online shop for corporates and municipals</a:t>
              </a:r>
            </a:p>
            <a:p>
              <a:r>
                <a:rPr lang="en-US" sz="813" dirty="0">
                  <a:solidFill>
                    <a:schemeClr val="bg2">
                      <a:lumMod val="10000"/>
                    </a:schemeClr>
                  </a:solidFill>
                </a:rPr>
                <a:t>www.gkr-firmenshop.de</a:t>
              </a:r>
            </a:p>
          </p:txBody>
        </p:sp>
        <p:sp>
          <p:nvSpPr>
            <p:cNvPr id="227" name="Rechteck 226">
              <a:extLst>
                <a:ext uri="{FF2B5EF4-FFF2-40B4-BE49-F238E27FC236}">
                  <a16:creationId xmlns:a16="http://schemas.microsoft.com/office/drawing/2014/main" id="{048EEE55-BD46-4E05-B499-DE679F8EB7AE}"/>
                </a:ext>
              </a:extLst>
            </p:cNvPr>
            <p:cNvSpPr/>
            <p:nvPr/>
          </p:nvSpPr>
          <p:spPr>
            <a:xfrm>
              <a:off x="2982199" y="2464327"/>
              <a:ext cx="3802500" cy="292500"/>
            </a:xfrm>
            <a:prstGeom prst="rect">
              <a:avLst/>
            </a:prstGeom>
            <a:solidFill>
              <a:srgbClr val="91D1C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813" b="1" dirty="0">
                  <a:solidFill>
                    <a:schemeClr val="bg2">
                      <a:lumMod val="10000"/>
                    </a:schemeClr>
                  </a:solidFill>
                </a:rPr>
                <a:t>Online shop for end consumers</a:t>
              </a:r>
            </a:p>
            <a:p>
              <a:r>
                <a:rPr lang="en-US" sz="813" dirty="0">
                  <a:solidFill>
                    <a:schemeClr val="bg2">
                      <a:lumMod val="10000"/>
                    </a:schemeClr>
                  </a:solidFill>
                </a:rPr>
                <a:t>www.wohlfuehlpreis.com</a:t>
              </a:r>
            </a:p>
          </p:txBody>
        </p:sp>
        <p:sp>
          <p:nvSpPr>
            <p:cNvPr id="228" name="Rechteck 227">
              <a:extLst>
                <a:ext uri="{FF2B5EF4-FFF2-40B4-BE49-F238E27FC236}">
                  <a16:creationId xmlns:a16="http://schemas.microsoft.com/office/drawing/2014/main" id="{F5F0F210-0EC2-4D82-BEC8-C60178EADEE3}"/>
                </a:ext>
              </a:extLst>
            </p:cNvPr>
            <p:cNvSpPr/>
            <p:nvPr/>
          </p:nvSpPr>
          <p:spPr>
            <a:xfrm>
              <a:off x="2982199" y="1532795"/>
              <a:ext cx="3802500" cy="292500"/>
            </a:xfrm>
            <a:prstGeom prst="rect">
              <a:avLst/>
            </a:prstGeom>
            <a:solidFill>
              <a:srgbClr val="91D1C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813" b="1" dirty="0">
                  <a:solidFill>
                    <a:schemeClr val="bg2">
                      <a:lumMod val="10000"/>
                    </a:schemeClr>
                  </a:solidFill>
                </a:rPr>
                <a:t>Information and web shop for planners, corporates and municipalities</a:t>
              </a:r>
            </a:p>
            <a:p>
              <a:r>
                <a:rPr lang="en-US" sz="813" dirty="0">
                  <a:solidFill>
                    <a:schemeClr val="bg2">
                      <a:lumMod val="10000"/>
                    </a:schemeClr>
                  </a:solidFill>
                </a:rPr>
                <a:t>www.gkr-hydro.de</a:t>
              </a:r>
            </a:p>
          </p:txBody>
        </p:sp>
      </p:grpSp>
      <p:sp>
        <p:nvSpPr>
          <p:cNvPr id="1039" name="Rechteck 1038">
            <a:extLst>
              <a:ext uri="{FF2B5EF4-FFF2-40B4-BE49-F238E27FC236}">
                <a16:creationId xmlns:a16="http://schemas.microsoft.com/office/drawing/2014/main" id="{5E2E6199-B147-430D-98D1-28D82AF6375F}"/>
              </a:ext>
            </a:extLst>
          </p:cNvPr>
          <p:cNvSpPr/>
          <p:nvPr/>
        </p:nvSpPr>
        <p:spPr>
          <a:xfrm>
            <a:off x="8529110" y="3332402"/>
            <a:ext cx="86269" cy="4031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0" name="Verbinder: gewinkelt 89">
            <a:extLst>
              <a:ext uri="{FF2B5EF4-FFF2-40B4-BE49-F238E27FC236}">
                <a16:creationId xmlns:a16="http://schemas.microsoft.com/office/drawing/2014/main" id="{9AE5648B-5CCE-4740-BE1B-7113D19BF7CF}"/>
              </a:ext>
            </a:extLst>
          </p:cNvPr>
          <p:cNvCxnSpPr>
            <a:cxnSpLocks/>
            <a:stCxn id="232" idx="3"/>
            <a:endCxn id="1039" idx="1"/>
          </p:cNvCxnSpPr>
          <p:nvPr/>
        </p:nvCxnSpPr>
        <p:spPr>
          <a:xfrm>
            <a:off x="8287497" y="1995099"/>
            <a:ext cx="241613" cy="1538873"/>
          </a:xfrm>
          <a:prstGeom prst="bentConnector3">
            <a:avLst>
              <a:gd name="adj1" fmla="val 50000"/>
            </a:avLst>
          </a:prstGeom>
          <a:ln>
            <a:solidFill>
              <a:schemeClr val="bg2">
                <a:lumMod val="2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Gerader Verbinder 250">
            <a:extLst>
              <a:ext uri="{FF2B5EF4-FFF2-40B4-BE49-F238E27FC236}">
                <a16:creationId xmlns:a16="http://schemas.microsoft.com/office/drawing/2014/main" id="{78095F85-0074-4B88-B443-4A08183ACBCB}"/>
              </a:ext>
            </a:extLst>
          </p:cNvPr>
          <p:cNvCxnSpPr>
            <a:cxnSpLocks/>
          </p:cNvCxnSpPr>
          <p:nvPr/>
        </p:nvCxnSpPr>
        <p:spPr>
          <a:xfrm>
            <a:off x="8414746" y="720692"/>
            <a:ext cx="0" cy="5634465"/>
          </a:xfrm>
          <a:prstGeom prst="line">
            <a:avLst/>
          </a:prstGeom>
          <a:ln>
            <a:solidFill>
              <a:schemeClr val="bg2">
                <a:lumMod val="2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8439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558</Words>
  <Application>Microsoft Office PowerPoint</Application>
  <PresentationFormat>A4-Papier (210 x 297 mm)</PresentationFormat>
  <Paragraphs>128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Tobias Fürst</dc:creator>
  <cp:lastModifiedBy>Tobias Fürst</cp:lastModifiedBy>
  <cp:revision>52</cp:revision>
  <cp:lastPrinted>2017-10-12T13:49:44Z</cp:lastPrinted>
  <dcterms:created xsi:type="dcterms:W3CDTF">2017-10-09T15:29:40Z</dcterms:created>
  <dcterms:modified xsi:type="dcterms:W3CDTF">2017-10-13T07:02:28Z</dcterms:modified>
</cp:coreProperties>
</file>